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  <p:sldMasterId id="2147483699" r:id="rId5"/>
    <p:sldMasterId id="2147483691" r:id="rId6"/>
  </p:sldMasterIdLst>
  <p:notesMasterIdLst>
    <p:notesMasterId r:id="rId20"/>
  </p:notesMasterIdLst>
  <p:handoutMasterIdLst>
    <p:handoutMasterId r:id="rId21"/>
  </p:handoutMasterIdLst>
  <p:sldIdLst>
    <p:sldId id="256" r:id="rId7"/>
    <p:sldId id="414" r:id="rId8"/>
    <p:sldId id="415" r:id="rId9"/>
    <p:sldId id="299" r:id="rId10"/>
    <p:sldId id="289" r:id="rId11"/>
    <p:sldId id="285" r:id="rId12"/>
    <p:sldId id="465" r:id="rId13"/>
    <p:sldId id="418" r:id="rId14"/>
    <p:sldId id="452" r:id="rId15"/>
    <p:sldId id="459" r:id="rId16"/>
    <p:sldId id="467" r:id="rId17"/>
    <p:sldId id="466" r:id="rId18"/>
    <p:sldId id="457" r:id="rId19"/>
  </p:sldIdLst>
  <p:sldSz cx="9144000" cy="514826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0000FF"/>
    <a:srgbClr val="FF00FF"/>
    <a:srgbClr val="3A8657"/>
    <a:srgbClr val="2B6CA7"/>
    <a:srgbClr val="0EAAAE"/>
    <a:srgbClr val="B41E77"/>
    <a:srgbClr val="F26322"/>
    <a:srgbClr val="A80000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72120" autoAdjust="0"/>
  </p:normalViewPr>
  <p:slideViewPr>
    <p:cSldViewPr>
      <p:cViewPr varScale="1">
        <p:scale>
          <a:sx n="84" d="100"/>
          <a:sy n="84" d="100"/>
        </p:scale>
        <p:origin x="1152" y="78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7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73E52-8ECA-4252-8656-692BDB881E5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AU"/>
        </a:p>
      </dgm:t>
    </dgm:pt>
    <dgm:pt modelId="{2046B2FD-EAB7-4D39-9454-4B9CDEC15E3E}">
      <dgm:prSet phldrT="[Text]" custT="1"/>
      <dgm:spPr/>
      <dgm:t>
        <a:bodyPr anchor="ctr" anchorCtr="0"/>
        <a:lstStyle/>
        <a:p>
          <a:pPr algn="l"/>
          <a:r>
            <a:rPr lang="en-AU" sz="1600" dirty="0">
              <a:solidFill>
                <a:schemeClr val="tx1"/>
              </a:solidFill>
            </a:rPr>
            <a:t>1. Assessing qualifications for different purposes</a:t>
          </a:r>
        </a:p>
      </dgm:t>
    </dgm:pt>
    <dgm:pt modelId="{E2386088-2203-43F3-83EE-61B79041EC58}" type="parTrans" cxnId="{73CF445A-BC78-4C47-9E9A-4C0ECF5A1936}">
      <dgm:prSet/>
      <dgm:spPr/>
      <dgm:t>
        <a:bodyPr/>
        <a:lstStyle/>
        <a:p>
          <a:endParaRPr lang="en-AU" sz="1600">
            <a:solidFill>
              <a:schemeClr val="tx1"/>
            </a:solidFill>
          </a:endParaRPr>
        </a:p>
      </dgm:t>
    </dgm:pt>
    <dgm:pt modelId="{F8EDDE51-DF08-4B5D-AFF4-47F8096E7935}" type="sibTrans" cxnId="{73CF445A-BC78-4C47-9E9A-4C0ECF5A1936}">
      <dgm:prSet/>
      <dgm:spPr>
        <a:solidFill>
          <a:schemeClr val="tx1"/>
        </a:solidFill>
        <a:ln>
          <a:noFill/>
        </a:ln>
      </dgm:spPr>
      <dgm:t>
        <a:bodyPr/>
        <a:lstStyle/>
        <a:p>
          <a:endParaRPr lang="en-AU" sz="1600">
            <a:solidFill>
              <a:schemeClr val="tx1"/>
            </a:solidFill>
          </a:endParaRPr>
        </a:p>
      </dgm:t>
    </dgm:pt>
    <dgm:pt modelId="{B9E653EC-40D0-438F-96DB-975B48F013DB}">
      <dgm:prSet phldrT="[Text]" custT="1"/>
      <dgm:spPr/>
      <dgm:t>
        <a:bodyPr anchor="ctr" anchorCtr="0"/>
        <a:lstStyle/>
        <a:p>
          <a:pPr algn="l"/>
          <a:r>
            <a:rPr lang="en-AU" sz="1600" dirty="0">
              <a:solidFill>
                <a:schemeClr val="tx1"/>
              </a:solidFill>
            </a:rPr>
            <a:t>2. Australia’s recognition system, our role, and our products and services</a:t>
          </a:r>
        </a:p>
      </dgm:t>
    </dgm:pt>
    <dgm:pt modelId="{AB273214-2B3F-4AB5-BCB4-4E5D29CFFA48}" type="parTrans" cxnId="{1D33E72C-E026-41F9-B08C-7828951628A5}">
      <dgm:prSet/>
      <dgm:spPr/>
      <dgm:t>
        <a:bodyPr/>
        <a:lstStyle/>
        <a:p>
          <a:endParaRPr lang="en-AU" sz="1600">
            <a:solidFill>
              <a:schemeClr val="tx1"/>
            </a:solidFill>
          </a:endParaRPr>
        </a:p>
      </dgm:t>
    </dgm:pt>
    <dgm:pt modelId="{6A44DF3D-BBD7-49DA-9F70-E238E2CAC110}" type="sibTrans" cxnId="{1D33E72C-E026-41F9-B08C-7828951628A5}">
      <dgm:prSet/>
      <dgm:spPr/>
      <dgm:t>
        <a:bodyPr/>
        <a:lstStyle/>
        <a:p>
          <a:endParaRPr lang="en-AU" sz="1600">
            <a:solidFill>
              <a:schemeClr val="tx1"/>
            </a:solidFill>
          </a:endParaRPr>
        </a:p>
      </dgm:t>
    </dgm:pt>
    <dgm:pt modelId="{9C34B323-5615-4F12-B442-D583FA0A7B85}">
      <dgm:prSet phldrT="[Text]" custT="1"/>
      <dgm:spPr/>
      <dgm:t>
        <a:bodyPr anchor="ctr" anchorCtr="0"/>
        <a:lstStyle/>
        <a:p>
          <a:pPr algn="l"/>
          <a:r>
            <a:rPr lang="en-AU" sz="1600" dirty="0">
              <a:solidFill>
                <a:schemeClr val="tx1"/>
              </a:solidFill>
            </a:rPr>
            <a:t>4. Case study: USA qualification</a:t>
          </a:r>
        </a:p>
      </dgm:t>
    </dgm:pt>
    <dgm:pt modelId="{48E4254B-CF3F-4E4F-B530-1FAD369808A7}" type="parTrans" cxnId="{3F23A710-CB01-41E6-88C0-FD93CC45B077}">
      <dgm:prSet/>
      <dgm:spPr/>
      <dgm:t>
        <a:bodyPr/>
        <a:lstStyle/>
        <a:p>
          <a:endParaRPr lang="en-AU" sz="1600">
            <a:solidFill>
              <a:schemeClr val="tx1"/>
            </a:solidFill>
          </a:endParaRPr>
        </a:p>
      </dgm:t>
    </dgm:pt>
    <dgm:pt modelId="{0BB76110-7072-455F-A12A-A4B4D0110932}" type="sibTrans" cxnId="{3F23A710-CB01-41E6-88C0-FD93CC45B077}">
      <dgm:prSet/>
      <dgm:spPr/>
      <dgm:t>
        <a:bodyPr/>
        <a:lstStyle/>
        <a:p>
          <a:endParaRPr lang="en-AU" sz="1600">
            <a:solidFill>
              <a:schemeClr val="tx1"/>
            </a:solidFill>
          </a:endParaRPr>
        </a:p>
      </dgm:t>
    </dgm:pt>
    <dgm:pt modelId="{75E42BAF-A63A-456B-B2D5-80CDDBEFBBF6}">
      <dgm:prSet custT="1"/>
      <dgm:spPr/>
      <dgm:t>
        <a:bodyPr anchor="ctr" anchorCtr="0"/>
        <a:lstStyle/>
        <a:p>
          <a:r>
            <a:rPr lang="en-AU" sz="1600" dirty="0">
              <a:solidFill>
                <a:schemeClr val="tx1"/>
              </a:solidFill>
            </a:rPr>
            <a:t>3. Our assessment methodology</a:t>
          </a:r>
        </a:p>
      </dgm:t>
    </dgm:pt>
    <dgm:pt modelId="{35771BBE-7060-41A6-A38B-A7CBAD8FCFC5}" type="parTrans" cxnId="{CB5C3E15-6F3F-4EC8-811B-9542D5275C36}">
      <dgm:prSet/>
      <dgm:spPr/>
      <dgm:t>
        <a:bodyPr/>
        <a:lstStyle/>
        <a:p>
          <a:endParaRPr lang="en-AU" sz="1600">
            <a:solidFill>
              <a:schemeClr val="tx1"/>
            </a:solidFill>
          </a:endParaRPr>
        </a:p>
      </dgm:t>
    </dgm:pt>
    <dgm:pt modelId="{45FDE1D0-EAC9-41F8-99D1-B5907C11D212}" type="sibTrans" cxnId="{CB5C3E15-6F3F-4EC8-811B-9542D5275C36}">
      <dgm:prSet/>
      <dgm:spPr/>
      <dgm:t>
        <a:bodyPr/>
        <a:lstStyle/>
        <a:p>
          <a:endParaRPr lang="en-AU" sz="1600">
            <a:solidFill>
              <a:schemeClr val="tx1"/>
            </a:solidFill>
          </a:endParaRPr>
        </a:p>
      </dgm:t>
    </dgm:pt>
    <dgm:pt modelId="{00886BE6-3910-44AD-AB48-C3EEF1CBFEBA}">
      <dgm:prSet custT="1"/>
      <dgm:spPr/>
      <dgm:t>
        <a:bodyPr anchor="ctr" anchorCtr="0"/>
        <a:lstStyle/>
        <a:p>
          <a:r>
            <a:rPr lang="en-AU" sz="1600" dirty="0">
              <a:solidFill>
                <a:schemeClr val="tx1"/>
              </a:solidFill>
            </a:rPr>
            <a:t>5. Questions and discussion</a:t>
          </a:r>
        </a:p>
      </dgm:t>
    </dgm:pt>
    <dgm:pt modelId="{E2FBB242-7C29-40DC-A8D1-C902301BF6E9}" type="parTrans" cxnId="{A1CA6D0F-E450-48EC-9DC7-85A37658E3E3}">
      <dgm:prSet/>
      <dgm:spPr/>
      <dgm:t>
        <a:bodyPr/>
        <a:lstStyle/>
        <a:p>
          <a:endParaRPr lang="en-AU" sz="1600">
            <a:solidFill>
              <a:schemeClr val="tx1"/>
            </a:solidFill>
          </a:endParaRPr>
        </a:p>
      </dgm:t>
    </dgm:pt>
    <dgm:pt modelId="{F7FF3A30-F86B-46ED-95F3-E5051D6DB3E1}" type="sibTrans" cxnId="{A1CA6D0F-E450-48EC-9DC7-85A37658E3E3}">
      <dgm:prSet/>
      <dgm:spPr/>
      <dgm:t>
        <a:bodyPr/>
        <a:lstStyle/>
        <a:p>
          <a:endParaRPr lang="en-AU" sz="1600">
            <a:solidFill>
              <a:schemeClr val="tx1"/>
            </a:solidFill>
          </a:endParaRPr>
        </a:p>
      </dgm:t>
    </dgm:pt>
    <dgm:pt modelId="{E8D2413C-210D-4CC9-9673-9D72E173198D}">
      <dgm:prSet custT="1"/>
      <dgm:spPr/>
      <dgm:t>
        <a:bodyPr anchor="ctr" anchorCtr="0"/>
        <a:lstStyle/>
        <a:p>
          <a:r>
            <a:rPr lang="en-AU" sz="1600" dirty="0">
              <a:solidFill>
                <a:schemeClr val="tx1"/>
              </a:solidFill>
            </a:rPr>
            <a:t>6. Key points</a:t>
          </a:r>
        </a:p>
      </dgm:t>
    </dgm:pt>
    <dgm:pt modelId="{47CB318F-42ED-4FAF-B645-3C24475F3B23}" type="parTrans" cxnId="{A0DAE6A4-649E-4306-B996-FBB254816791}">
      <dgm:prSet/>
      <dgm:spPr/>
      <dgm:t>
        <a:bodyPr/>
        <a:lstStyle/>
        <a:p>
          <a:endParaRPr lang="en-AU" sz="1600">
            <a:solidFill>
              <a:schemeClr val="tx1"/>
            </a:solidFill>
          </a:endParaRPr>
        </a:p>
      </dgm:t>
    </dgm:pt>
    <dgm:pt modelId="{C5BD420A-48DB-4835-980F-42320BD5976C}" type="sibTrans" cxnId="{A0DAE6A4-649E-4306-B996-FBB254816791}">
      <dgm:prSet/>
      <dgm:spPr/>
      <dgm:t>
        <a:bodyPr/>
        <a:lstStyle/>
        <a:p>
          <a:endParaRPr lang="en-AU" sz="1600">
            <a:solidFill>
              <a:schemeClr val="tx1"/>
            </a:solidFill>
          </a:endParaRPr>
        </a:p>
      </dgm:t>
    </dgm:pt>
    <dgm:pt modelId="{BBC3FC99-D0C9-4C97-81D3-5C0E6504DBC0}" type="pres">
      <dgm:prSet presAssocID="{B7173E52-8ECA-4252-8656-692BDB881E59}" presName="Name0" presStyleCnt="0">
        <dgm:presLayoutVars>
          <dgm:chMax val="7"/>
          <dgm:chPref val="7"/>
          <dgm:dir/>
        </dgm:presLayoutVars>
      </dgm:prSet>
      <dgm:spPr/>
    </dgm:pt>
    <dgm:pt modelId="{D2D6135F-DCFC-4520-A691-AAE9AEC82C57}" type="pres">
      <dgm:prSet presAssocID="{B7173E52-8ECA-4252-8656-692BDB881E59}" presName="Name1" presStyleCnt="0"/>
      <dgm:spPr/>
    </dgm:pt>
    <dgm:pt modelId="{2A6C30C8-7DF0-4C87-9897-E61E2F035089}" type="pres">
      <dgm:prSet presAssocID="{B7173E52-8ECA-4252-8656-692BDB881E59}" presName="cycle" presStyleCnt="0"/>
      <dgm:spPr/>
    </dgm:pt>
    <dgm:pt modelId="{EED9AB46-A51C-4637-8FFE-66A8F60D91A6}" type="pres">
      <dgm:prSet presAssocID="{B7173E52-8ECA-4252-8656-692BDB881E59}" presName="srcNode" presStyleLbl="node1" presStyleIdx="0" presStyleCnt="6"/>
      <dgm:spPr/>
    </dgm:pt>
    <dgm:pt modelId="{4342E1AE-9091-49E8-9F89-3DB300810A15}" type="pres">
      <dgm:prSet presAssocID="{B7173E52-8ECA-4252-8656-692BDB881E59}" presName="conn" presStyleLbl="parChTrans1D2" presStyleIdx="0" presStyleCnt="1"/>
      <dgm:spPr/>
    </dgm:pt>
    <dgm:pt modelId="{070E7C43-AC04-422C-93B6-7812F32AD409}" type="pres">
      <dgm:prSet presAssocID="{B7173E52-8ECA-4252-8656-692BDB881E59}" presName="extraNode" presStyleLbl="node1" presStyleIdx="0" presStyleCnt="6"/>
      <dgm:spPr/>
    </dgm:pt>
    <dgm:pt modelId="{C6A7CBF6-925B-4E06-848F-C33086C71756}" type="pres">
      <dgm:prSet presAssocID="{B7173E52-8ECA-4252-8656-692BDB881E59}" presName="dstNode" presStyleLbl="node1" presStyleIdx="0" presStyleCnt="6"/>
      <dgm:spPr/>
    </dgm:pt>
    <dgm:pt modelId="{B713E4EC-B19F-442E-B23A-9B9B7B57A99E}" type="pres">
      <dgm:prSet presAssocID="{2046B2FD-EAB7-4D39-9454-4B9CDEC15E3E}" presName="text_1" presStyleLbl="node1" presStyleIdx="0" presStyleCnt="6" custScaleY="121026">
        <dgm:presLayoutVars>
          <dgm:bulletEnabled val="1"/>
        </dgm:presLayoutVars>
      </dgm:prSet>
      <dgm:spPr>
        <a:prstGeom prst="roundRect">
          <a:avLst/>
        </a:prstGeom>
      </dgm:spPr>
    </dgm:pt>
    <dgm:pt modelId="{1B0ED92C-4A3F-4F93-8605-05FC41128C3B}" type="pres">
      <dgm:prSet presAssocID="{2046B2FD-EAB7-4D39-9454-4B9CDEC15E3E}" presName="accent_1" presStyleCnt="0"/>
      <dgm:spPr/>
    </dgm:pt>
    <dgm:pt modelId="{72024543-606A-4DA8-96BA-0E27A637B162}" type="pres">
      <dgm:prSet presAssocID="{2046B2FD-EAB7-4D39-9454-4B9CDEC15E3E}" presName="accentRepeatNode" presStyleLbl="solidFgAcc1" presStyleIdx="0" presStyleCnt="6"/>
      <dgm:spPr>
        <a:solidFill>
          <a:srgbClr val="A80000"/>
        </a:solidFill>
        <a:ln>
          <a:solidFill>
            <a:schemeClr val="tx1"/>
          </a:solidFill>
        </a:ln>
      </dgm:spPr>
    </dgm:pt>
    <dgm:pt modelId="{1C3CD7B9-8BB3-41B4-BB7B-45397B9F2ACB}" type="pres">
      <dgm:prSet presAssocID="{B9E653EC-40D0-438F-96DB-975B48F013DB}" presName="text_2" presStyleLbl="node1" presStyleIdx="1" presStyleCnt="6" custScaleY="121026">
        <dgm:presLayoutVars>
          <dgm:bulletEnabled val="1"/>
        </dgm:presLayoutVars>
      </dgm:prSet>
      <dgm:spPr>
        <a:prstGeom prst="roundRect">
          <a:avLst/>
        </a:prstGeom>
      </dgm:spPr>
    </dgm:pt>
    <dgm:pt modelId="{7F28468C-A12A-4BE8-93B6-384C7022E3FD}" type="pres">
      <dgm:prSet presAssocID="{B9E653EC-40D0-438F-96DB-975B48F013DB}" presName="accent_2" presStyleCnt="0"/>
      <dgm:spPr/>
    </dgm:pt>
    <dgm:pt modelId="{13BAF6B8-F355-4B1A-AF27-AF4C5ED27976}" type="pres">
      <dgm:prSet presAssocID="{B9E653EC-40D0-438F-96DB-975B48F013DB}" presName="accentRepeatNode" presStyleLbl="solidFgAcc1" presStyleIdx="1" presStyleCnt="6"/>
      <dgm:spPr>
        <a:solidFill>
          <a:srgbClr val="3A8657"/>
        </a:solidFill>
        <a:ln>
          <a:solidFill>
            <a:schemeClr val="tx1"/>
          </a:solidFill>
        </a:ln>
      </dgm:spPr>
    </dgm:pt>
    <dgm:pt modelId="{C5805948-AC4B-4607-8F38-7660678F67FD}" type="pres">
      <dgm:prSet presAssocID="{75E42BAF-A63A-456B-B2D5-80CDDBEFBBF6}" presName="text_3" presStyleLbl="node1" presStyleIdx="2" presStyleCnt="6" custScaleY="121026">
        <dgm:presLayoutVars>
          <dgm:bulletEnabled val="1"/>
        </dgm:presLayoutVars>
      </dgm:prSet>
      <dgm:spPr>
        <a:prstGeom prst="roundRect">
          <a:avLst/>
        </a:prstGeom>
      </dgm:spPr>
    </dgm:pt>
    <dgm:pt modelId="{376CED7D-1DB5-450C-936A-0B3E37E688C0}" type="pres">
      <dgm:prSet presAssocID="{75E42BAF-A63A-456B-B2D5-80CDDBEFBBF6}" presName="accent_3" presStyleCnt="0"/>
      <dgm:spPr/>
    </dgm:pt>
    <dgm:pt modelId="{26F2CD18-85A6-4395-864C-17BB2BDFD89E}" type="pres">
      <dgm:prSet presAssocID="{75E42BAF-A63A-456B-B2D5-80CDDBEFBBF6}" presName="accentRepeatNode" presStyleLbl="solidFgAcc1" presStyleIdx="2" presStyleCnt="6"/>
      <dgm:spPr>
        <a:solidFill>
          <a:srgbClr val="2B6CA7"/>
        </a:solidFill>
        <a:ln>
          <a:solidFill>
            <a:schemeClr val="tx1"/>
          </a:solidFill>
        </a:ln>
      </dgm:spPr>
    </dgm:pt>
    <dgm:pt modelId="{9B21B8E9-EAD9-4D7E-976B-A237D14F8C17}" type="pres">
      <dgm:prSet presAssocID="{9C34B323-5615-4F12-B442-D583FA0A7B85}" presName="text_4" presStyleLbl="node1" presStyleIdx="3" presStyleCnt="6" custScaleY="121026">
        <dgm:presLayoutVars>
          <dgm:bulletEnabled val="1"/>
        </dgm:presLayoutVars>
      </dgm:prSet>
      <dgm:spPr>
        <a:prstGeom prst="roundRect">
          <a:avLst/>
        </a:prstGeom>
      </dgm:spPr>
    </dgm:pt>
    <dgm:pt modelId="{94D80F1A-C420-49FA-AF64-39DA4C68344D}" type="pres">
      <dgm:prSet presAssocID="{9C34B323-5615-4F12-B442-D583FA0A7B85}" presName="accent_4" presStyleCnt="0"/>
      <dgm:spPr/>
    </dgm:pt>
    <dgm:pt modelId="{9EBC3DC0-B982-45E0-9FC3-75A01E2EA1B1}" type="pres">
      <dgm:prSet presAssocID="{9C34B323-5615-4F12-B442-D583FA0A7B85}" presName="accentRepeatNode" presStyleLbl="solidFgAcc1" presStyleIdx="3" presStyleCnt="6"/>
      <dgm:spPr>
        <a:solidFill>
          <a:srgbClr val="7030A0"/>
        </a:solidFill>
        <a:ln>
          <a:solidFill>
            <a:schemeClr val="tx1"/>
          </a:solidFill>
        </a:ln>
      </dgm:spPr>
    </dgm:pt>
    <dgm:pt modelId="{F4C396BA-E537-4B4E-9E73-9BB82755FAA2}" type="pres">
      <dgm:prSet presAssocID="{00886BE6-3910-44AD-AB48-C3EEF1CBFEBA}" presName="text_5" presStyleLbl="node1" presStyleIdx="4" presStyleCnt="6" custScaleY="121026">
        <dgm:presLayoutVars>
          <dgm:bulletEnabled val="1"/>
        </dgm:presLayoutVars>
      </dgm:prSet>
      <dgm:spPr>
        <a:prstGeom prst="roundRect">
          <a:avLst/>
        </a:prstGeom>
      </dgm:spPr>
    </dgm:pt>
    <dgm:pt modelId="{4AC74D29-6674-449A-81E9-A16FA46F24AA}" type="pres">
      <dgm:prSet presAssocID="{00886BE6-3910-44AD-AB48-C3EEF1CBFEBA}" presName="accent_5" presStyleCnt="0"/>
      <dgm:spPr/>
    </dgm:pt>
    <dgm:pt modelId="{6FC66408-723F-4A6B-B8F2-EF50DAC36D3E}" type="pres">
      <dgm:prSet presAssocID="{00886BE6-3910-44AD-AB48-C3EEF1CBFEBA}" presName="accentRepeatNode" presStyleLbl="solidFgAcc1" presStyleIdx="4" presStyleCnt="6"/>
      <dgm:spPr>
        <a:solidFill>
          <a:srgbClr val="E6AF00"/>
        </a:solidFill>
        <a:ln>
          <a:solidFill>
            <a:schemeClr val="tx1"/>
          </a:solidFill>
        </a:ln>
      </dgm:spPr>
    </dgm:pt>
    <dgm:pt modelId="{88A7FAEE-F9FE-41B4-874C-09BA0B4BFBEB}" type="pres">
      <dgm:prSet presAssocID="{E8D2413C-210D-4CC9-9673-9D72E173198D}" presName="text_6" presStyleLbl="node1" presStyleIdx="5" presStyleCnt="6" custScaleY="121026">
        <dgm:presLayoutVars>
          <dgm:bulletEnabled val="1"/>
        </dgm:presLayoutVars>
      </dgm:prSet>
      <dgm:spPr>
        <a:prstGeom prst="roundRect">
          <a:avLst/>
        </a:prstGeom>
      </dgm:spPr>
    </dgm:pt>
    <dgm:pt modelId="{BF32D836-534E-41E3-9AAC-8D4A4FEA9BC2}" type="pres">
      <dgm:prSet presAssocID="{E8D2413C-210D-4CC9-9673-9D72E173198D}" presName="accent_6" presStyleCnt="0"/>
      <dgm:spPr/>
    </dgm:pt>
    <dgm:pt modelId="{271B06AA-21F0-4814-888C-F4669669A62E}" type="pres">
      <dgm:prSet presAssocID="{E8D2413C-210D-4CC9-9673-9D72E173198D}" presName="accentRepeatNode" presStyleLbl="solidFgAcc1" presStyleIdx="5" presStyleCnt="6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</dgm:pt>
  </dgm:ptLst>
  <dgm:cxnLst>
    <dgm:cxn modelId="{FB19CC07-F4ED-4923-AB27-AAD6D7598C27}" type="presOf" srcId="{B9E653EC-40D0-438F-96DB-975B48F013DB}" destId="{1C3CD7B9-8BB3-41B4-BB7B-45397B9F2ACB}" srcOrd="0" destOrd="0" presId="urn:microsoft.com/office/officeart/2008/layout/VerticalCurvedList"/>
    <dgm:cxn modelId="{3913C809-5EBD-48BE-B496-6CD9B4C2AA04}" type="presOf" srcId="{B7173E52-8ECA-4252-8656-692BDB881E59}" destId="{BBC3FC99-D0C9-4C97-81D3-5C0E6504DBC0}" srcOrd="0" destOrd="0" presId="urn:microsoft.com/office/officeart/2008/layout/VerticalCurvedList"/>
    <dgm:cxn modelId="{A1CA6D0F-E450-48EC-9DC7-85A37658E3E3}" srcId="{B7173E52-8ECA-4252-8656-692BDB881E59}" destId="{00886BE6-3910-44AD-AB48-C3EEF1CBFEBA}" srcOrd="4" destOrd="0" parTransId="{E2FBB242-7C29-40DC-A8D1-C902301BF6E9}" sibTransId="{F7FF3A30-F86B-46ED-95F3-E5051D6DB3E1}"/>
    <dgm:cxn modelId="{3F23A710-CB01-41E6-88C0-FD93CC45B077}" srcId="{B7173E52-8ECA-4252-8656-692BDB881E59}" destId="{9C34B323-5615-4F12-B442-D583FA0A7B85}" srcOrd="3" destOrd="0" parTransId="{48E4254B-CF3F-4E4F-B530-1FAD369808A7}" sibTransId="{0BB76110-7072-455F-A12A-A4B4D0110932}"/>
    <dgm:cxn modelId="{CB5C3E15-6F3F-4EC8-811B-9542D5275C36}" srcId="{B7173E52-8ECA-4252-8656-692BDB881E59}" destId="{75E42BAF-A63A-456B-B2D5-80CDDBEFBBF6}" srcOrd="2" destOrd="0" parTransId="{35771BBE-7060-41A6-A38B-A7CBAD8FCFC5}" sibTransId="{45FDE1D0-EAC9-41F8-99D1-B5907C11D212}"/>
    <dgm:cxn modelId="{7219DC27-F1C7-4A1E-938E-8B1EA8DFFB9F}" type="presOf" srcId="{E8D2413C-210D-4CC9-9673-9D72E173198D}" destId="{88A7FAEE-F9FE-41B4-874C-09BA0B4BFBEB}" srcOrd="0" destOrd="0" presId="urn:microsoft.com/office/officeart/2008/layout/VerticalCurvedList"/>
    <dgm:cxn modelId="{1D33E72C-E026-41F9-B08C-7828951628A5}" srcId="{B7173E52-8ECA-4252-8656-692BDB881E59}" destId="{B9E653EC-40D0-438F-96DB-975B48F013DB}" srcOrd="1" destOrd="0" parTransId="{AB273214-2B3F-4AB5-BCB4-4E5D29CFFA48}" sibTransId="{6A44DF3D-BBD7-49DA-9F70-E238E2CAC110}"/>
    <dgm:cxn modelId="{44B8A22E-D8A2-4C24-AF92-B3120CA9E179}" type="presOf" srcId="{75E42BAF-A63A-456B-B2D5-80CDDBEFBBF6}" destId="{C5805948-AC4B-4607-8F38-7660678F67FD}" srcOrd="0" destOrd="0" presId="urn:microsoft.com/office/officeart/2008/layout/VerticalCurvedList"/>
    <dgm:cxn modelId="{324B9E59-156C-4A9E-8C14-094D22857E0A}" type="presOf" srcId="{9C34B323-5615-4F12-B442-D583FA0A7B85}" destId="{9B21B8E9-EAD9-4D7E-976B-A237D14F8C17}" srcOrd="0" destOrd="0" presId="urn:microsoft.com/office/officeart/2008/layout/VerticalCurvedList"/>
    <dgm:cxn modelId="{73CF445A-BC78-4C47-9E9A-4C0ECF5A1936}" srcId="{B7173E52-8ECA-4252-8656-692BDB881E59}" destId="{2046B2FD-EAB7-4D39-9454-4B9CDEC15E3E}" srcOrd="0" destOrd="0" parTransId="{E2386088-2203-43F3-83EE-61B79041EC58}" sibTransId="{F8EDDE51-DF08-4B5D-AFF4-47F8096E7935}"/>
    <dgm:cxn modelId="{75AFCA97-62A3-4F4A-9186-9DB0368F65E7}" type="presOf" srcId="{2046B2FD-EAB7-4D39-9454-4B9CDEC15E3E}" destId="{B713E4EC-B19F-442E-B23A-9B9B7B57A99E}" srcOrd="0" destOrd="0" presId="urn:microsoft.com/office/officeart/2008/layout/VerticalCurvedList"/>
    <dgm:cxn modelId="{A0DAE6A4-649E-4306-B996-FBB254816791}" srcId="{B7173E52-8ECA-4252-8656-692BDB881E59}" destId="{E8D2413C-210D-4CC9-9673-9D72E173198D}" srcOrd="5" destOrd="0" parTransId="{47CB318F-42ED-4FAF-B645-3C24475F3B23}" sibTransId="{C5BD420A-48DB-4835-980F-42320BD5976C}"/>
    <dgm:cxn modelId="{64B4E0B4-EF68-412F-BF4C-5B5ACF130E40}" type="presOf" srcId="{F8EDDE51-DF08-4B5D-AFF4-47F8096E7935}" destId="{4342E1AE-9091-49E8-9F89-3DB300810A15}" srcOrd="0" destOrd="0" presId="urn:microsoft.com/office/officeart/2008/layout/VerticalCurvedList"/>
    <dgm:cxn modelId="{EFC6B3E5-0D34-4040-B98B-62915F1299EC}" type="presOf" srcId="{00886BE6-3910-44AD-AB48-C3EEF1CBFEBA}" destId="{F4C396BA-E537-4B4E-9E73-9BB82755FAA2}" srcOrd="0" destOrd="0" presId="urn:microsoft.com/office/officeart/2008/layout/VerticalCurvedList"/>
    <dgm:cxn modelId="{99119001-4D05-419E-B579-6955623B5D58}" type="presParOf" srcId="{BBC3FC99-D0C9-4C97-81D3-5C0E6504DBC0}" destId="{D2D6135F-DCFC-4520-A691-AAE9AEC82C57}" srcOrd="0" destOrd="0" presId="urn:microsoft.com/office/officeart/2008/layout/VerticalCurvedList"/>
    <dgm:cxn modelId="{215B3D0A-C166-4B10-9111-98BF1F822468}" type="presParOf" srcId="{D2D6135F-DCFC-4520-A691-AAE9AEC82C57}" destId="{2A6C30C8-7DF0-4C87-9897-E61E2F035089}" srcOrd="0" destOrd="0" presId="urn:microsoft.com/office/officeart/2008/layout/VerticalCurvedList"/>
    <dgm:cxn modelId="{522A0A1F-DAC1-49AB-9C67-1F52EA83E0CE}" type="presParOf" srcId="{2A6C30C8-7DF0-4C87-9897-E61E2F035089}" destId="{EED9AB46-A51C-4637-8FFE-66A8F60D91A6}" srcOrd="0" destOrd="0" presId="urn:microsoft.com/office/officeart/2008/layout/VerticalCurvedList"/>
    <dgm:cxn modelId="{835435B8-779E-4CBE-A619-6D9BBB55E990}" type="presParOf" srcId="{2A6C30C8-7DF0-4C87-9897-E61E2F035089}" destId="{4342E1AE-9091-49E8-9F89-3DB300810A15}" srcOrd="1" destOrd="0" presId="urn:microsoft.com/office/officeart/2008/layout/VerticalCurvedList"/>
    <dgm:cxn modelId="{D385E936-3AF0-44A2-8951-8470715C9CA4}" type="presParOf" srcId="{2A6C30C8-7DF0-4C87-9897-E61E2F035089}" destId="{070E7C43-AC04-422C-93B6-7812F32AD409}" srcOrd="2" destOrd="0" presId="urn:microsoft.com/office/officeart/2008/layout/VerticalCurvedList"/>
    <dgm:cxn modelId="{6B37E8F6-CDD1-4ABC-A5B2-FF0442A8A7FE}" type="presParOf" srcId="{2A6C30C8-7DF0-4C87-9897-E61E2F035089}" destId="{C6A7CBF6-925B-4E06-848F-C33086C71756}" srcOrd="3" destOrd="0" presId="urn:microsoft.com/office/officeart/2008/layout/VerticalCurvedList"/>
    <dgm:cxn modelId="{956746CA-C4A6-4C20-9A39-3D017FB58E84}" type="presParOf" srcId="{D2D6135F-DCFC-4520-A691-AAE9AEC82C57}" destId="{B713E4EC-B19F-442E-B23A-9B9B7B57A99E}" srcOrd="1" destOrd="0" presId="urn:microsoft.com/office/officeart/2008/layout/VerticalCurvedList"/>
    <dgm:cxn modelId="{EC1DBA00-EFAD-4AE8-9AFE-35AE633EF9B2}" type="presParOf" srcId="{D2D6135F-DCFC-4520-A691-AAE9AEC82C57}" destId="{1B0ED92C-4A3F-4F93-8605-05FC41128C3B}" srcOrd="2" destOrd="0" presId="urn:microsoft.com/office/officeart/2008/layout/VerticalCurvedList"/>
    <dgm:cxn modelId="{CCD4FA42-322E-44D3-BE47-7BF78540FAA2}" type="presParOf" srcId="{1B0ED92C-4A3F-4F93-8605-05FC41128C3B}" destId="{72024543-606A-4DA8-96BA-0E27A637B162}" srcOrd="0" destOrd="0" presId="urn:microsoft.com/office/officeart/2008/layout/VerticalCurvedList"/>
    <dgm:cxn modelId="{147E5FC4-22C3-43FD-A699-D931EB6A14D6}" type="presParOf" srcId="{D2D6135F-DCFC-4520-A691-AAE9AEC82C57}" destId="{1C3CD7B9-8BB3-41B4-BB7B-45397B9F2ACB}" srcOrd="3" destOrd="0" presId="urn:microsoft.com/office/officeart/2008/layout/VerticalCurvedList"/>
    <dgm:cxn modelId="{40AB7E82-7DF8-4676-ABE0-4FF7ACC112C5}" type="presParOf" srcId="{D2D6135F-DCFC-4520-A691-AAE9AEC82C57}" destId="{7F28468C-A12A-4BE8-93B6-384C7022E3FD}" srcOrd="4" destOrd="0" presId="urn:microsoft.com/office/officeart/2008/layout/VerticalCurvedList"/>
    <dgm:cxn modelId="{C46AD245-62BB-4E5F-B4C2-0D1F215FF6D4}" type="presParOf" srcId="{7F28468C-A12A-4BE8-93B6-384C7022E3FD}" destId="{13BAF6B8-F355-4B1A-AF27-AF4C5ED27976}" srcOrd="0" destOrd="0" presId="urn:microsoft.com/office/officeart/2008/layout/VerticalCurvedList"/>
    <dgm:cxn modelId="{BFFF7CAE-20DD-4C31-8B70-0D3133FF1A20}" type="presParOf" srcId="{D2D6135F-DCFC-4520-A691-AAE9AEC82C57}" destId="{C5805948-AC4B-4607-8F38-7660678F67FD}" srcOrd="5" destOrd="0" presId="urn:microsoft.com/office/officeart/2008/layout/VerticalCurvedList"/>
    <dgm:cxn modelId="{9C00BDD2-BF62-4E3F-9316-050B73FFDE0D}" type="presParOf" srcId="{D2D6135F-DCFC-4520-A691-AAE9AEC82C57}" destId="{376CED7D-1DB5-450C-936A-0B3E37E688C0}" srcOrd="6" destOrd="0" presId="urn:microsoft.com/office/officeart/2008/layout/VerticalCurvedList"/>
    <dgm:cxn modelId="{047FD5F7-7F20-4416-87EE-284D32379F66}" type="presParOf" srcId="{376CED7D-1DB5-450C-936A-0B3E37E688C0}" destId="{26F2CD18-85A6-4395-864C-17BB2BDFD89E}" srcOrd="0" destOrd="0" presId="urn:microsoft.com/office/officeart/2008/layout/VerticalCurvedList"/>
    <dgm:cxn modelId="{BFC63771-2234-4377-8731-D3B5BF8475F6}" type="presParOf" srcId="{D2D6135F-DCFC-4520-A691-AAE9AEC82C57}" destId="{9B21B8E9-EAD9-4D7E-976B-A237D14F8C17}" srcOrd="7" destOrd="0" presId="urn:microsoft.com/office/officeart/2008/layout/VerticalCurvedList"/>
    <dgm:cxn modelId="{AE91F063-842A-4C5B-9245-2B91A896D57E}" type="presParOf" srcId="{D2D6135F-DCFC-4520-A691-AAE9AEC82C57}" destId="{94D80F1A-C420-49FA-AF64-39DA4C68344D}" srcOrd="8" destOrd="0" presId="urn:microsoft.com/office/officeart/2008/layout/VerticalCurvedList"/>
    <dgm:cxn modelId="{9989FAD9-7F78-4602-83A2-A669D57B0F7A}" type="presParOf" srcId="{94D80F1A-C420-49FA-AF64-39DA4C68344D}" destId="{9EBC3DC0-B982-45E0-9FC3-75A01E2EA1B1}" srcOrd="0" destOrd="0" presId="urn:microsoft.com/office/officeart/2008/layout/VerticalCurvedList"/>
    <dgm:cxn modelId="{AEB6507E-5067-49AE-9233-86B196013E95}" type="presParOf" srcId="{D2D6135F-DCFC-4520-A691-AAE9AEC82C57}" destId="{F4C396BA-E537-4B4E-9E73-9BB82755FAA2}" srcOrd="9" destOrd="0" presId="urn:microsoft.com/office/officeart/2008/layout/VerticalCurvedList"/>
    <dgm:cxn modelId="{A994EEFB-131A-418F-8F2C-9AAB29894C52}" type="presParOf" srcId="{D2D6135F-DCFC-4520-A691-AAE9AEC82C57}" destId="{4AC74D29-6674-449A-81E9-A16FA46F24AA}" srcOrd="10" destOrd="0" presId="urn:microsoft.com/office/officeart/2008/layout/VerticalCurvedList"/>
    <dgm:cxn modelId="{D2074E39-F0D2-4EB1-B07C-EC7788B08C04}" type="presParOf" srcId="{4AC74D29-6674-449A-81E9-A16FA46F24AA}" destId="{6FC66408-723F-4A6B-B8F2-EF50DAC36D3E}" srcOrd="0" destOrd="0" presId="urn:microsoft.com/office/officeart/2008/layout/VerticalCurvedList"/>
    <dgm:cxn modelId="{9BC03D95-9E96-47E3-97E2-909B4903540D}" type="presParOf" srcId="{D2D6135F-DCFC-4520-A691-AAE9AEC82C57}" destId="{88A7FAEE-F9FE-41B4-874C-09BA0B4BFBEB}" srcOrd="11" destOrd="0" presId="urn:microsoft.com/office/officeart/2008/layout/VerticalCurvedList"/>
    <dgm:cxn modelId="{DB06B0F7-C939-4D75-AC96-6F097147D829}" type="presParOf" srcId="{D2D6135F-DCFC-4520-A691-AAE9AEC82C57}" destId="{BF32D836-534E-41E3-9AAC-8D4A4FEA9BC2}" srcOrd="12" destOrd="0" presId="urn:microsoft.com/office/officeart/2008/layout/VerticalCurvedList"/>
    <dgm:cxn modelId="{CB8769D3-178E-4989-A81E-D56DFAE7AF36}" type="presParOf" srcId="{BF32D836-534E-41E3-9AAC-8D4A4FEA9BC2}" destId="{271B06AA-21F0-4814-888C-F4669669A62E}" srcOrd="0" destOrd="0" presId="urn:microsoft.com/office/officeart/2008/layout/VerticalCurvedList"/>
  </dgm:cxnLst>
  <dgm:bg>
    <a:noFill/>
  </dgm:bg>
  <dgm:whole>
    <a:ln w="3175"/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080479-CC26-4CA5-B899-5008A54364F8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AU"/>
        </a:p>
      </dgm:t>
    </dgm:pt>
    <dgm:pt modelId="{D956B66D-A0F5-43BE-A8D8-761AAF6374FB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C00000"/>
        </a:solidFill>
        <a:ln w="12700">
          <a:solidFill>
            <a:srgbClr val="C00000"/>
          </a:solidFill>
        </a:ln>
      </dgm:spPr>
      <dgm:t>
        <a:bodyPr/>
        <a:lstStyle/>
        <a:p>
          <a:r>
            <a:rPr lang="en-AU" sz="850" b="0" dirty="0">
              <a:solidFill>
                <a:schemeClr val="bg1"/>
              </a:solidFill>
            </a:rPr>
            <a:t>Department of Education (policy advice on overseas qualification)</a:t>
          </a:r>
        </a:p>
      </dgm:t>
    </dgm:pt>
    <dgm:pt modelId="{ACF6BFA9-D64F-481A-8C4C-64DD8A5D9710}" type="parTrans" cxnId="{03A1C78E-BB9C-4DA0-BB79-20C2616018A5}">
      <dgm:prSet/>
      <dgm:spPr/>
      <dgm:t>
        <a:bodyPr/>
        <a:lstStyle/>
        <a:p>
          <a:endParaRPr lang="en-AU" sz="850" b="0"/>
        </a:p>
      </dgm:t>
    </dgm:pt>
    <dgm:pt modelId="{FB7F3F03-9D92-4EE1-A835-DD048C2EFB8A}" type="sibTrans" cxnId="{03A1C78E-BB9C-4DA0-BB79-20C2616018A5}">
      <dgm:prSet/>
      <dgm:spPr/>
      <dgm:t>
        <a:bodyPr/>
        <a:lstStyle/>
        <a:p>
          <a:endParaRPr lang="en-AU" sz="850" b="0"/>
        </a:p>
      </dgm:t>
    </dgm:pt>
    <dgm:pt modelId="{3F261AFE-89C2-4C20-9938-19625D372D2B}">
      <dgm:prSet phldrT="[Text]" custT="1"/>
      <dgm:spPr>
        <a:solidFill>
          <a:srgbClr val="2B6CA7"/>
        </a:solidFill>
        <a:ln w="12700">
          <a:noFill/>
        </a:ln>
      </dgm:spPr>
      <dgm:t>
        <a:bodyPr lIns="0" tIns="0" rIns="0" bIns="0"/>
        <a:lstStyle/>
        <a:p>
          <a:r>
            <a:rPr lang="en-AU" sz="850" b="0" dirty="0">
              <a:solidFill>
                <a:schemeClr val="bg1"/>
              </a:solidFill>
            </a:rPr>
            <a:t>Universities and other education providers </a:t>
          </a:r>
          <a:br>
            <a:rPr lang="en-AU" sz="850" b="0" dirty="0">
              <a:solidFill>
                <a:schemeClr val="bg1"/>
              </a:solidFill>
            </a:rPr>
          </a:br>
          <a:r>
            <a:rPr lang="en-AU" sz="850" b="0" dirty="0">
              <a:solidFill>
                <a:schemeClr val="bg1"/>
              </a:solidFill>
            </a:rPr>
            <a:t>(admission)</a:t>
          </a:r>
        </a:p>
      </dgm:t>
    </dgm:pt>
    <dgm:pt modelId="{CCCBEB01-CC84-4F95-B54D-5BE151E8453F}" type="parTrans" cxnId="{C90045F0-D5EA-4295-8631-99BDF2178B2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25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n-AU" sz="850" b="0"/>
        </a:p>
      </dgm:t>
    </dgm:pt>
    <dgm:pt modelId="{9BB32C94-B906-44C8-8F14-17F0405282D8}" type="sibTrans" cxnId="{C90045F0-D5EA-4295-8631-99BDF2178B26}">
      <dgm:prSet/>
      <dgm:spPr/>
      <dgm:t>
        <a:bodyPr/>
        <a:lstStyle/>
        <a:p>
          <a:endParaRPr lang="en-AU" sz="850" b="0"/>
        </a:p>
      </dgm:t>
    </dgm:pt>
    <dgm:pt modelId="{D2ABA85E-6737-441E-A56B-A7087358885F}">
      <dgm:prSet phldrT="[Text]" custT="1"/>
      <dgm:spPr>
        <a:solidFill>
          <a:srgbClr val="2B6CA7"/>
        </a:solidFill>
        <a:ln w="12700">
          <a:noFill/>
        </a:ln>
      </dgm:spPr>
      <dgm:t>
        <a:bodyPr lIns="0" tIns="0" rIns="0" bIns="0"/>
        <a:lstStyle/>
        <a:p>
          <a:r>
            <a:rPr lang="en-AU" sz="850" b="0" dirty="0">
              <a:solidFill>
                <a:schemeClr val="bg1"/>
              </a:solidFill>
            </a:rPr>
            <a:t>Department </a:t>
          </a:r>
          <a:br>
            <a:rPr lang="en-AU" sz="850" b="0" dirty="0">
              <a:solidFill>
                <a:schemeClr val="bg1"/>
              </a:solidFill>
            </a:rPr>
          </a:br>
          <a:r>
            <a:rPr lang="en-AU" sz="850" b="0" dirty="0">
              <a:solidFill>
                <a:schemeClr val="bg1"/>
              </a:solidFill>
            </a:rPr>
            <a:t>of Home Affairs and Assessing Authorities </a:t>
          </a:r>
          <a:br>
            <a:rPr lang="en-AU" sz="850" b="0" dirty="0">
              <a:solidFill>
                <a:schemeClr val="bg1"/>
              </a:solidFill>
            </a:rPr>
          </a:br>
          <a:r>
            <a:rPr lang="en-AU" sz="850" b="0" dirty="0">
              <a:solidFill>
                <a:schemeClr val="bg1"/>
              </a:solidFill>
            </a:rPr>
            <a:t>(skilled migration)</a:t>
          </a:r>
        </a:p>
      </dgm:t>
    </dgm:pt>
    <dgm:pt modelId="{6CA2A099-10C7-4B74-92A2-1729F0D5BCE9}" type="parTrans" cxnId="{C9E54089-8188-4C16-AB0D-94A2078AED4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25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n-AU" sz="850" b="0"/>
        </a:p>
      </dgm:t>
    </dgm:pt>
    <dgm:pt modelId="{E21BCEE6-B846-4232-86FC-44C0CA438327}" type="sibTrans" cxnId="{C9E54089-8188-4C16-AB0D-94A2078AED40}">
      <dgm:prSet/>
      <dgm:spPr/>
      <dgm:t>
        <a:bodyPr/>
        <a:lstStyle/>
        <a:p>
          <a:endParaRPr lang="en-AU" sz="850" b="0"/>
        </a:p>
      </dgm:t>
    </dgm:pt>
    <dgm:pt modelId="{DC198D55-A44C-4E14-9C97-5835F1B64F65}">
      <dgm:prSet phldrT="[Text]" custT="1"/>
      <dgm:spPr>
        <a:solidFill>
          <a:srgbClr val="2B6CA7"/>
        </a:solidFill>
        <a:ln w="12700">
          <a:noFill/>
        </a:ln>
      </dgm:spPr>
      <dgm:t>
        <a:bodyPr lIns="0" tIns="0" rIns="0" bIns="0"/>
        <a:lstStyle/>
        <a:p>
          <a:r>
            <a:rPr lang="en-AU" sz="850" b="0" dirty="0">
              <a:solidFill>
                <a:schemeClr val="bg1"/>
              </a:solidFill>
            </a:rPr>
            <a:t>Registration or licensing authorities (regulated employment)</a:t>
          </a:r>
        </a:p>
      </dgm:t>
    </dgm:pt>
    <dgm:pt modelId="{D1C57D93-893F-4C60-B0BA-C551CDA04D96}" type="parTrans" cxnId="{8A654613-05D1-44A3-B04C-99C8E79D2E82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25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n-AU" sz="850" b="0"/>
        </a:p>
      </dgm:t>
    </dgm:pt>
    <dgm:pt modelId="{6C0FC21E-B92F-4F25-8231-4DF7BF3B0362}" type="sibTrans" cxnId="{8A654613-05D1-44A3-B04C-99C8E79D2E82}">
      <dgm:prSet/>
      <dgm:spPr/>
      <dgm:t>
        <a:bodyPr/>
        <a:lstStyle/>
        <a:p>
          <a:endParaRPr lang="en-AU" sz="850" b="0"/>
        </a:p>
      </dgm:t>
    </dgm:pt>
    <dgm:pt modelId="{4B8E1E3B-1830-4165-B6CC-79C9F684E2C2}">
      <dgm:prSet custT="1"/>
      <dgm:spPr>
        <a:solidFill>
          <a:srgbClr val="2B6CA7"/>
        </a:solidFill>
        <a:ln w="12700">
          <a:noFill/>
        </a:ln>
      </dgm:spPr>
      <dgm:t>
        <a:bodyPr lIns="0" tIns="0" rIns="0" bIns="0"/>
        <a:lstStyle/>
        <a:p>
          <a:r>
            <a:rPr lang="en-AU" sz="850" b="0" dirty="0">
              <a:solidFill>
                <a:schemeClr val="bg1"/>
              </a:solidFill>
            </a:rPr>
            <a:t>Employers </a:t>
          </a:r>
          <a:br>
            <a:rPr lang="en-AU" sz="850" b="0" dirty="0">
              <a:solidFill>
                <a:schemeClr val="bg1"/>
              </a:solidFill>
            </a:rPr>
          </a:br>
          <a:r>
            <a:rPr lang="en-AU" sz="850" b="0" dirty="0">
              <a:solidFill>
                <a:schemeClr val="bg1"/>
              </a:solidFill>
            </a:rPr>
            <a:t>(general employment)</a:t>
          </a:r>
        </a:p>
      </dgm:t>
    </dgm:pt>
    <dgm:pt modelId="{7019EB59-90D3-4364-B845-C9307D5BE0D2}" type="parTrans" cxnId="{13D13580-43AF-44A1-BA3E-B9FDA7E46FC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25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n-AU" sz="850" b="0"/>
        </a:p>
      </dgm:t>
    </dgm:pt>
    <dgm:pt modelId="{AF1F7931-3F3A-4856-81F1-1A9EC86305D6}" type="sibTrans" cxnId="{13D13580-43AF-44A1-BA3E-B9FDA7E46FC4}">
      <dgm:prSet/>
      <dgm:spPr/>
      <dgm:t>
        <a:bodyPr/>
        <a:lstStyle/>
        <a:p>
          <a:endParaRPr lang="en-AU" sz="850" b="0"/>
        </a:p>
      </dgm:t>
    </dgm:pt>
    <dgm:pt modelId="{C7FF3EC2-2767-481C-A0F7-7653A08E8BAB}">
      <dgm:prSet custT="1"/>
      <dgm:spPr>
        <a:solidFill>
          <a:srgbClr val="2B6CA7"/>
        </a:solidFill>
        <a:ln w="12700">
          <a:noFill/>
        </a:ln>
      </dgm:spPr>
      <dgm:t>
        <a:bodyPr lIns="0" tIns="0" rIns="0" bIns="0"/>
        <a:lstStyle/>
        <a:p>
          <a:r>
            <a:rPr lang="en-AU" sz="850" b="0" dirty="0">
              <a:solidFill>
                <a:schemeClr val="bg1"/>
              </a:solidFill>
            </a:rPr>
            <a:t>State/territory governments </a:t>
          </a:r>
          <a:br>
            <a:rPr lang="en-AU" sz="850" b="0" dirty="0">
              <a:solidFill>
                <a:schemeClr val="bg1"/>
              </a:solidFill>
            </a:rPr>
          </a:br>
          <a:r>
            <a:rPr lang="en-AU" sz="850" b="0" dirty="0">
              <a:solidFill>
                <a:schemeClr val="bg1"/>
              </a:solidFill>
            </a:rPr>
            <a:t>(general employment)</a:t>
          </a:r>
        </a:p>
      </dgm:t>
    </dgm:pt>
    <dgm:pt modelId="{7B49A4F6-C396-4F4D-96F2-7C9A4956B7CA}" type="parTrans" cxnId="{3594C74F-5502-4510-B6CA-5B05FD7306D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2">
            <a:lumMod val="25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en-AU" sz="850" b="0"/>
        </a:p>
      </dgm:t>
    </dgm:pt>
    <dgm:pt modelId="{03F56F0C-FE7C-43C5-B194-A28931380A69}" type="sibTrans" cxnId="{3594C74F-5502-4510-B6CA-5B05FD7306DC}">
      <dgm:prSet/>
      <dgm:spPr/>
      <dgm:t>
        <a:bodyPr/>
        <a:lstStyle/>
        <a:p>
          <a:endParaRPr lang="en-AU" sz="850" b="0"/>
        </a:p>
      </dgm:t>
    </dgm:pt>
    <dgm:pt modelId="{32C08988-ED4A-4B50-B2EA-882A867FC4FA}" type="pres">
      <dgm:prSet presAssocID="{BA080479-CC26-4CA5-B899-5008A54364F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7424B1-2D53-4D40-B340-1F88E6F62333}" type="pres">
      <dgm:prSet presAssocID="{D956B66D-A0F5-43BE-A8D8-761AAF6374FB}" presName="centerShape" presStyleLbl="node0" presStyleIdx="0" presStyleCnt="1" custScaleX="97443" custScaleY="97443" custLinFactNeighborY="-135"/>
      <dgm:spPr/>
    </dgm:pt>
    <dgm:pt modelId="{C9F95D6C-0C49-4C7D-B86B-012516344176}" type="pres">
      <dgm:prSet presAssocID="{CCCBEB01-CC84-4F95-B54D-5BE151E8453F}" presName="parTrans" presStyleLbl="bgSibTrans2D1" presStyleIdx="0" presStyleCnt="5" custScaleX="53379" custScaleY="75989" custLinFactNeighborX="29576" custLinFactNeighborY="11504"/>
      <dgm:spPr>
        <a:prstGeom prst="leftRightArrow">
          <a:avLst/>
        </a:prstGeom>
      </dgm:spPr>
    </dgm:pt>
    <dgm:pt modelId="{CAAA043D-82AD-495D-B35A-C953D25C6148}" type="pres">
      <dgm:prSet presAssocID="{3F261AFE-89C2-4C20-9938-19625D372D2B}" presName="node" presStyleLbl="node1" presStyleIdx="0" presStyleCnt="5" custScaleX="102572" custScaleY="128215" custRadScaleRad="99953">
        <dgm:presLayoutVars>
          <dgm:bulletEnabled val="1"/>
        </dgm:presLayoutVars>
      </dgm:prSet>
      <dgm:spPr>
        <a:prstGeom prst="flowChartConnector">
          <a:avLst/>
        </a:prstGeom>
      </dgm:spPr>
    </dgm:pt>
    <dgm:pt modelId="{7B97918D-1073-42EC-A723-E312F1AF03CB}" type="pres">
      <dgm:prSet presAssocID="{6CA2A099-10C7-4B74-92A2-1729F0D5BCE9}" presName="parTrans" presStyleLbl="bgSibTrans2D1" presStyleIdx="1" presStyleCnt="5" custScaleX="54240" custScaleY="75989" custLinFactY="1725" custLinFactNeighborX="11057" custLinFactNeighborY="100000"/>
      <dgm:spPr>
        <a:prstGeom prst="leftRightArrow">
          <a:avLst/>
        </a:prstGeom>
      </dgm:spPr>
    </dgm:pt>
    <dgm:pt modelId="{F794073E-FDB4-47BC-AB32-B8F477CD3E33}" type="pres">
      <dgm:prSet presAssocID="{D2ABA85E-6737-441E-A56B-A7087358885F}" presName="node" presStyleLbl="node1" presStyleIdx="1" presStyleCnt="5" custScaleX="102572" custScaleY="128215" custRadScaleRad="99182" custRadScaleInc="-1317">
        <dgm:presLayoutVars>
          <dgm:bulletEnabled val="1"/>
        </dgm:presLayoutVars>
      </dgm:prSet>
      <dgm:spPr>
        <a:prstGeom prst="flowChartConnector">
          <a:avLst/>
        </a:prstGeom>
      </dgm:spPr>
    </dgm:pt>
    <dgm:pt modelId="{00E77B6B-7583-47B3-8C99-0ECAE5BEF50C}" type="pres">
      <dgm:prSet presAssocID="{D1C57D93-893F-4C60-B0BA-C551CDA04D96}" presName="parTrans" presStyleLbl="bgSibTrans2D1" presStyleIdx="2" presStyleCnt="5" custScaleX="52506" custScaleY="75989" custLinFactNeighborX="191" custLinFactNeighborY="94321"/>
      <dgm:spPr>
        <a:prstGeom prst="leftRightArrow">
          <a:avLst/>
        </a:prstGeom>
      </dgm:spPr>
    </dgm:pt>
    <dgm:pt modelId="{D87FB5AB-4E89-4392-8F15-6102AAF66221}" type="pres">
      <dgm:prSet presAssocID="{DC198D55-A44C-4E14-9C97-5835F1B64F65}" presName="node" presStyleLbl="node1" presStyleIdx="2" presStyleCnt="5" custScaleX="102572" custScaleY="128215" custRadScaleRad="101435">
        <dgm:presLayoutVars>
          <dgm:bulletEnabled val="1"/>
        </dgm:presLayoutVars>
      </dgm:prSet>
      <dgm:spPr>
        <a:prstGeom prst="flowChartConnector">
          <a:avLst/>
        </a:prstGeom>
      </dgm:spPr>
    </dgm:pt>
    <dgm:pt modelId="{B5D038AD-1E4D-4B97-8DDC-D88AAE1EA0BE}" type="pres">
      <dgm:prSet presAssocID="{7019EB59-90D3-4364-B845-C9307D5BE0D2}" presName="parTrans" presStyleLbl="bgSibTrans2D1" presStyleIdx="3" presStyleCnt="5" custScaleX="53918" custScaleY="75989" custLinFactNeighborX="-11652" custLinFactNeighborY="97352"/>
      <dgm:spPr>
        <a:prstGeom prst="leftRightArrow">
          <a:avLst/>
        </a:prstGeom>
      </dgm:spPr>
    </dgm:pt>
    <dgm:pt modelId="{DD0F793A-D395-47A5-89B9-34C5448BE552}" type="pres">
      <dgm:prSet presAssocID="{4B8E1E3B-1830-4165-B6CC-79C9F684E2C2}" presName="node" presStyleLbl="node1" presStyleIdx="3" presStyleCnt="5" custScaleX="102572" custScaleY="128215" custRadScaleRad="99575" custRadScaleInc="680">
        <dgm:presLayoutVars>
          <dgm:bulletEnabled val="1"/>
        </dgm:presLayoutVars>
      </dgm:prSet>
      <dgm:spPr>
        <a:prstGeom prst="flowChartConnector">
          <a:avLst/>
        </a:prstGeom>
      </dgm:spPr>
    </dgm:pt>
    <dgm:pt modelId="{E0BE98E9-83F5-4175-98C7-9CFB41E5A176}" type="pres">
      <dgm:prSet presAssocID="{7B49A4F6-C396-4F4D-96F2-7C9A4956B7CA}" presName="parTrans" presStyleLbl="bgSibTrans2D1" presStyleIdx="4" presStyleCnt="5" custScaleX="53379" custScaleY="75989" custLinFactNeighborX="-28680" custLinFactNeighborY="14380"/>
      <dgm:spPr>
        <a:prstGeom prst="leftRightArrow">
          <a:avLst/>
        </a:prstGeom>
      </dgm:spPr>
    </dgm:pt>
    <dgm:pt modelId="{F2569337-F79B-4AE9-B960-F72A743E67AB}" type="pres">
      <dgm:prSet presAssocID="{C7FF3EC2-2767-481C-A0F7-7653A08E8BAB}" presName="node" presStyleLbl="node1" presStyleIdx="4" presStyleCnt="5" custScaleX="102572" custScaleY="128215" custRadScaleRad="103478">
        <dgm:presLayoutVars>
          <dgm:bulletEnabled val="1"/>
        </dgm:presLayoutVars>
      </dgm:prSet>
      <dgm:spPr>
        <a:prstGeom prst="flowChartConnector">
          <a:avLst/>
        </a:prstGeom>
      </dgm:spPr>
    </dgm:pt>
  </dgm:ptLst>
  <dgm:cxnLst>
    <dgm:cxn modelId="{8A654613-05D1-44A3-B04C-99C8E79D2E82}" srcId="{D956B66D-A0F5-43BE-A8D8-761AAF6374FB}" destId="{DC198D55-A44C-4E14-9C97-5835F1B64F65}" srcOrd="2" destOrd="0" parTransId="{D1C57D93-893F-4C60-B0BA-C551CDA04D96}" sibTransId="{6C0FC21E-B92F-4F25-8231-4DF7BF3B0362}"/>
    <dgm:cxn modelId="{2852BE24-AB4A-424F-B9AF-CA1BE2884CA9}" type="presOf" srcId="{C7FF3EC2-2767-481C-A0F7-7653A08E8BAB}" destId="{F2569337-F79B-4AE9-B960-F72A743E67AB}" srcOrd="0" destOrd="0" presId="urn:microsoft.com/office/officeart/2005/8/layout/radial4"/>
    <dgm:cxn modelId="{E4DBCC26-CE9E-48AE-BAC8-37ABE2F5C75F}" type="presOf" srcId="{3F261AFE-89C2-4C20-9938-19625D372D2B}" destId="{CAAA043D-82AD-495D-B35A-C953D25C6148}" srcOrd="0" destOrd="0" presId="urn:microsoft.com/office/officeart/2005/8/layout/radial4"/>
    <dgm:cxn modelId="{FD2D1834-8CC4-4C08-992C-2687B692FDD8}" type="presOf" srcId="{D2ABA85E-6737-441E-A56B-A7087358885F}" destId="{F794073E-FDB4-47BC-AB32-B8F477CD3E33}" srcOrd="0" destOrd="0" presId="urn:microsoft.com/office/officeart/2005/8/layout/radial4"/>
    <dgm:cxn modelId="{DD1A9C45-7BC0-4F9C-BD1B-0DFC540FE33D}" type="presOf" srcId="{4B8E1E3B-1830-4165-B6CC-79C9F684E2C2}" destId="{DD0F793A-D395-47A5-89B9-34C5448BE552}" srcOrd="0" destOrd="0" presId="urn:microsoft.com/office/officeart/2005/8/layout/radial4"/>
    <dgm:cxn modelId="{3594C74F-5502-4510-B6CA-5B05FD7306DC}" srcId="{D956B66D-A0F5-43BE-A8D8-761AAF6374FB}" destId="{C7FF3EC2-2767-481C-A0F7-7653A08E8BAB}" srcOrd="4" destOrd="0" parTransId="{7B49A4F6-C396-4F4D-96F2-7C9A4956B7CA}" sibTransId="{03F56F0C-FE7C-43C5-B194-A28931380A69}"/>
    <dgm:cxn modelId="{CF886153-A5A2-49C7-A428-2D3109379397}" type="presOf" srcId="{7019EB59-90D3-4364-B845-C9307D5BE0D2}" destId="{B5D038AD-1E4D-4B97-8DDC-D88AAE1EA0BE}" srcOrd="0" destOrd="0" presId="urn:microsoft.com/office/officeart/2005/8/layout/radial4"/>
    <dgm:cxn modelId="{13D13580-43AF-44A1-BA3E-B9FDA7E46FC4}" srcId="{D956B66D-A0F5-43BE-A8D8-761AAF6374FB}" destId="{4B8E1E3B-1830-4165-B6CC-79C9F684E2C2}" srcOrd="3" destOrd="0" parTransId="{7019EB59-90D3-4364-B845-C9307D5BE0D2}" sibTransId="{AF1F7931-3F3A-4856-81F1-1A9EC86305D6}"/>
    <dgm:cxn modelId="{3A34FB84-B780-4EBE-9516-AC2D9879AEC1}" type="presOf" srcId="{CCCBEB01-CC84-4F95-B54D-5BE151E8453F}" destId="{C9F95D6C-0C49-4C7D-B86B-012516344176}" srcOrd="0" destOrd="0" presId="urn:microsoft.com/office/officeart/2005/8/layout/radial4"/>
    <dgm:cxn modelId="{B6793F89-B59E-4365-8F72-41A1C892A2B0}" type="presOf" srcId="{BA080479-CC26-4CA5-B899-5008A54364F8}" destId="{32C08988-ED4A-4B50-B2EA-882A867FC4FA}" srcOrd="0" destOrd="0" presId="urn:microsoft.com/office/officeart/2005/8/layout/radial4"/>
    <dgm:cxn modelId="{C9E54089-8188-4C16-AB0D-94A2078AED40}" srcId="{D956B66D-A0F5-43BE-A8D8-761AAF6374FB}" destId="{D2ABA85E-6737-441E-A56B-A7087358885F}" srcOrd="1" destOrd="0" parTransId="{6CA2A099-10C7-4B74-92A2-1729F0D5BCE9}" sibTransId="{E21BCEE6-B846-4232-86FC-44C0CA438327}"/>
    <dgm:cxn modelId="{03A1C78E-BB9C-4DA0-BB79-20C2616018A5}" srcId="{BA080479-CC26-4CA5-B899-5008A54364F8}" destId="{D956B66D-A0F5-43BE-A8D8-761AAF6374FB}" srcOrd="0" destOrd="0" parTransId="{ACF6BFA9-D64F-481A-8C4C-64DD8A5D9710}" sibTransId="{FB7F3F03-9D92-4EE1-A835-DD048C2EFB8A}"/>
    <dgm:cxn modelId="{BFA442A1-8F18-4F35-9EEB-8755E7DD97C7}" type="presOf" srcId="{7B49A4F6-C396-4F4D-96F2-7C9A4956B7CA}" destId="{E0BE98E9-83F5-4175-98C7-9CFB41E5A176}" srcOrd="0" destOrd="0" presId="urn:microsoft.com/office/officeart/2005/8/layout/radial4"/>
    <dgm:cxn modelId="{946C0AC2-7132-4AFE-A262-C4F898FEE009}" type="presOf" srcId="{D1C57D93-893F-4C60-B0BA-C551CDA04D96}" destId="{00E77B6B-7583-47B3-8C99-0ECAE5BEF50C}" srcOrd="0" destOrd="0" presId="urn:microsoft.com/office/officeart/2005/8/layout/radial4"/>
    <dgm:cxn modelId="{23038EE7-0534-4ADE-9C46-9B4A727819BB}" type="presOf" srcId="{D956B66D-A0F5-43BE-A8D8-761AAF6374FB}" destId="{397424B1-2D53-4D40-B340-1F88E6F62333}" srcOrd="0" destOrd="0" presId="urn:microsoft.com/office/officeart/2005/8/layout/radial4"/>
    <dgm:cxn modelId="{B39166C8-D3D8-4479-B868-B8A74DE36583}" type="presOf" srcId="{6CA2A099-10C7-4B74-92A2-1729F0D5BCE9}" destId="{7B97918D-1073-42EC-A723-E312F1AF03CB}" srcOrd="0" destOrd="0" presId="urn:microsoft.com/office/officeart/2005/8/layout/radial4"/>
    <dgm:cxn modelId="{C90045F0-D5EA-4295-8631-99BDF2178B26}" srcId="{D956B66D-A0F5-43BE-A8D8-761AAF6374FB}" destId="{3F261AFE-89C2-4C20-9938-19625D372D2B}" srcOrd="0" destOrd="0" parTransId="{CCCBEB01-CC84-4F95-B54D-5BE151E8453F}" sibTransId="{9BB32C94-B906-44C8-8F14-17F0405282D8}"/>
    <dgm:cxn modelId="{576527FF-54BF-4973-816A-817E3AADB3D4}" type="presOf" srcId="{DC198D55-A44C-4E14-9C97-5835F1B64F65}" destId="{D87FB5AB-4E89-4392-8F15-6102AAF66221}" srcOrd="0" destOrd="0" presId="urn:microsoft.com/office/officeart/2005/8/layout/radial4"/>
    <dgm:cxn modelId="{6DA12831-5FE2-4869-9D2F-C27A218FCD7B}" type="presParOf" srcId="{32C08988-ED4A-4B50-B2EA-882A867FC4FA}" destId="{397424B1-2D53-4D40-B340-1F88E6F62333}" srcOrd="0" destOrd="0" presId="urn:microsoft.com/office/officeart/2005/8/layout/radial4"/>
    <dgm:cxn modelId="{6B4A7BE5-AD5E-445B-BBC8-958D5E7D1A6D}" type="presParOf" srcId="{32C08988-ED4A-4B50-B2EA-882A867FC4FA}" destId="{C9F95D6C-0C49-4C7D-B86B-012516344176}" srcOrd="1" destOrd="0" presId="urn:microsoft.com/office/officeart/2005/8/layout/radial4"/>
    <dgm:cxn modelId="{2CDF0081-BBC1-4AA0-A029-9E2A52FD2B6F}" type="presParOf" srcId="{32C08988-ED4A-4B50-B2EA-882A867FC4FA}" destId="{CAAA043D-82AD-495D-B35A-C953D25C6148}" srcOrd="2" destOrd="0" presId="urn:microsoft.com/office/officeart/2005/8/layout/radial4"/>
    <dgm:cxn modelId="{FE9142C3-816A-4892-A949-0E768F270097}" type="presParOf" srcId="{32C08988-ED4A-4B50-B2EA-882A867FC4FA}" destId="{7B97918D-1073-42EC-A723-E312F1AF03CB}" srcOrd="3" destOrd="0" presId="urn:microsoft.com/office/officeart/2005/8/layout/radial4"/>
    <dgm:cxn modelId="{E310FE34-738D-428C-A67F-9A79A7B806AC}" type="presParOf" srcId="{32C08988-ED4A-4B50-B2EA-882A867FC4FA}" destId="{F794073E-FDB4-47BC-AB32-B8F477CD3E33}" srcOrd="4" destOrd="0" presId="urn:microsoft.com/office/officeart/2005/8/layout/radial4"/>
    <dgm:cxn modelId="{8E53E5CF-BB27-4CA8-B549-9D043094471E}" type="presParOf" srcId="{32C08988-ED4A-4B50-B2EA-882A867FC4FA}" destId="{00E77B6B-7583-47B3-8C99-0ECAE5BEF50C}" srcOrd="5" destOrd="0" presId="urn:microsoft.com/office/officeart/2005/8/layout/radial4"/>
    <dgm:cxn modelId="{73886A0F-E43C-423E-BFAA-3D64FE916BD9}" type="presParOf" srcId="{32C08988-ED4A-4B50-B2EA-882A867FC4FA}" destId="{D87FB5AB-4E89-4392-8F15-6102AAF66221}" srcOrd="6" destOrd="0" presId="urn:microsoft.com/office/officeart/2005/8/layout/radial4"/>
    <dgm:cxn modelId="{95F25A05-7FA3-4F13-A4FA-B510535D3538}" type="presParOf" srcId="{32C08988-ED4A-4B50-B2EA-882A867FC4FA}" destId="{B5D038AD-1E4D-4B97-8DDC-D88AAE1EA0BE}" srcOrd="7" destOrd="0" presId="urn:microsoft.com/office/officeart/2005/8/layout/radial4"/>
    <dgm:cxn modelId="{AB74A5B7-52D8-4C80-8A79-3602D78B4043}" type="presParOf" srcId="{32C08988-ED4A-4B50-B2EA-882A867FC4FA}" destId="{DD0F793A-D395-47A5-89B9-34C5448BE552}" srcOrd="8" destOrd="0" presId="urn:microsoft.com/office/officeart/2005/8/layout/radial4"/>
    <dgm:cxn modelId="{F3CF2F30-FD6D-4FE5-AB52-E39F9643B85A}" type="presParOf" srcId="{32C08988-ED4A-4B50-B2EA-882A867FC4FA}" destId="{E0BE98E9-83F5-4175-98C7-9CFB41E5A176}" srcOrd="9" destOrd="0" presId="urn:microsoft.com/office/officeart/2005/8/layout/radial4"/>
    <dgm:cxn modelId="{131B3EBB-3338-4A09-A196-2883AA2C0B0D}" type="presParOf" srcId="{32C08988-ED4A-4B50-B2EA-882A867FC4FA}" destId="{F2569337-F79B-4AE9-B960-F72A743E67AB}" srcOrd="10" destOrd="0" presId="urn:microsoft.com/office/officeart/2005/8/layout/radial4"/>
  </dgm:cxnLst>
  <dgm:bg/>
  <dgm:whole>
    <a:ln w="6350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938F8B-7947-42B7-950C-00236218D118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B44D4BD7-1A74-4376-A9FF-8C1A08541312}">
      <dgm:prSet phldrT="[Text]" custT="1"/>
      <dgm:spPr>
        <a:solidFill>
          <a:srgbClr val="2B6CA7"/>
        </a:solidFill>
        <a:ln w="76200">
          <a:solidFill>
            <a:schemeClr val="tx1"/>
          </a:solidFill>
        </a:ln>
      </dgm:spPr>
      <dgm:t>
        <a:bodyPr lIns="36000" rIns="0" anchor="ctr" anchorCtr="0"/>
        <a:lstStyle/>
        <a:p>
          <a:pPr marL="138113" indent="-138113" algn="l">
            <a:spcAft>
              <a:spcPts val="600"/>
            </a:spcAft>
            <a:buFont typeface="+mj-lt"/>
            <a:buAutoNum type="arabicPeriod"/>
          </a:pPr>
          <a:r>
            <a:rPr lang="en-AU" sz="1100" b="1" u="none" dirty="0"/>
            <a:t>1. </a:t>
          </a:r>
          <a:r>
            <a:rPr lang="en-AU" sz="1100" b="1" u="sng" dirty="0"/>
            <a:t>Establish qualification information</a:t>
          </a:r>
        </a:p>
      </dgm:t>
    </dgm:pt>
    <dgm:pt modelId="{095ED6FB-CC69-4E25-95BD-8821322593C8}" type="parTrans" cxnId="{EDFD160E-9AC7-498A-9B4D-C8C08A3C95A9}">
      <dgm:prSet/>
      <dgm:spPr/>
      <dgm:t>
        <a:bodyPr/>
        <a:lstStyle/>
        <a:p>
          <a:endParaRPr lang="en-AU" sz="1100"/>
        </a:p>
      </dgm:t>
    </dgm:pt>
    <dgm:pt modelId="{46FB6302-5EB5-4992-994F-32FF5BC8A841}" type="sibTrans" cxnId="{EDFD160E-9AC7-498A-9B4D-C8C08A3C95A9}">
      <dgm:prSet custT="1"/>
      <dgm:spPr>
        <a:solidFill>
          <a:schemeClr val="tx1"/>
        </a:solidFill>
      </dgm:spPr>
      <dgm:t>
        <a:bodyPr/>
        <a:lstStyle/>
        <a:p>
          <a:endParaRPr lang="en-AU" sz="1100"/>
        </a:p>
      </dgm:t>
    </dgm:pt>
    <dgm:pt modelId="{4998A6D1-BF53-49C6-A8EF-694AD6B4AAFC}">
      <dgm:prSet phldrT="[Text]" custT="1"/>
      <dgm:spPr>
        <a:solidFill>
          <a:srgbClr val="612A8A"/>
        </a:solidFill>
        <a:ln>
          <a:noFill/>
        </a:ln>
      </dgm:spPr>
      <dgm:t>
        <a:bodyPr lIns="72000" rIns="0" anchor="ctr" anchorCtr="0"/>
        <a:lstStyle/>
        <a:p>
          <a:pPr marL="138113" indent="-138113" algn="l">
            <a:spcAft>
              <a:spcPts val="600"/>
            </a:spcAft>
            <a:buFont typeface="+mj-lt"/>
            <a:buAutoNum type="arabicPeriod"/>
          </a:pPr>
          <a:r>
            <a:rPr lang="en-AU" sz="1100" b="0" dirty="0"/>
            <a:t>4. Resolve issue(s) to make a decision</a:t>
          </a:r>
        </a:p>
      </dgm:t>
    </dgm:pt>
    <dgm:pt modelId="{15F6A948-F8A5-4651-AD02-58771B53F36A}" type="parTrans" cxnId="{FF6DD97E-0609-4690-8964-0594B5363340}">
      <dgm:prSet/>
      <dgm:spPr/>
      <dgm:t>
        <a:bodyPr/>
        <a:lstStyle/>
        <a:p>
          <a:endParaRPr lang="en-AU" sz="1100"/>
        </a:p>
      </dgm:t>
    </dgm:pt>
    <dgm:pt modelId="{1256CFE3-9AF2-4175-AFD2-742D0C7C0EF6}" type="sibTrans" cxnId="{FF6DD97E-0609-4690-8964-0594B5363340}">
      <dgm:prSet/>
      <dgm:spPr/>
      <dgm:t>
        <a:bodyPr/>
        <a:lstStyle/>
        <a:p>
          <a:endParaRPr lang="en-AU" sz="1100"/>
        </a:p>
      </dgm:t>
    </dgm:pt>
    <dgm:pt modelId="{19964A78-EC3B-4A56-B8AF-0583BFB8669B}">
      <dgm:prSet phldrT="[Text]" custT="1"/>
      <dgm:spPr>
        <a:solidFill>
          <a:srgbClr val="A80000"/>
        </a:solidFill>
        <a:ln>
          <a:noFill/>
        </a:ln>
      </dgm:spPr>
      <dgm:t>
        <a:bodyPr lIns="72000" rIns="0" anchor="ctr" anchorCtr="0"/>
        <a:lstStyle/>
        <a:p>
          <a:pPr marL="138113" indent="-138113" algn="l">
            <a:spcAft>
              <a:spcPts val="600"/>
            </a:spcAft>
            <a:buFont typeface="+mj-lt"/>
            <a:buAutoNum type="arabicPeriod"/>
          </a:pPr>
          <a:r>
            <a:rPr lang="en-AU" sz="1100" b="0" dirty="0"/>
            <a:t>2. Identify assessment issue(s)</a:t>
          </a:r>
        </a:p>
      </dgm:t>
    </dgm:pt>
    <dgm:pt modelId="{9CBDA579-3ED3-46A6-B053-73F9DE9CFA23}" type="parTrans" cxnId="{9055E8C9-AB32-4DCA-9657-E70FCA2BFF17}">
      <dgm:prSet/>
      <dgm:spPr/>
      <dgm:t>
        <a:bodyPr/>
        <a:lstStyle/>
        <a:p>
          <a:endParaRPr lang="en-AU" sz="1100"/>
        </a:p>
      </dgm:t>
    </dgm:pt>
    <dgm:pt modelId="{1E337763-2C03-4864-A156-A57E335517FE}" type="sibTrans" cxnId="{9055E8C9-AB32-4DCA-9657-E70FCA2BFF17}">
      <dgm:prSet custT="1"/>
      <dgm:spPr>
        <a:solidFill>
          <a:schemeClr val="tx1"/>
        </a:solidFill>
      </dgm:spPr>
      <dgm:t>
        <a:bodyPr/>
        <a:lstStyle/>
        <a:p>
          <a:endParaRPr lang="en-AU" sz="1100"/>
        </a:p>
      </dgm:t>
    </dgm:pt>
    <dgm:pt modelId="{5E5A04BB-5204-4AD6-8E3A-5F938EDA4C19}">
      <dgm:prSet custT="1"/>
      <dgm:spPr>
        <a:solidFill>
          <a:srgbClr val="3A8657"/>
        </a:solidFill>
        <a:ln>
          <a:noFill/>
        </a:ln>
      </dgm:spPr>
      <dgm:t>
        <a:bodyPr lIns="72000" rIns="0" anchor="ctr" anchorCtr="0"/>
        <a:lstStyle/>
        <a:p>
          <a:pPr marL="138113" indent="-138113" algn="l">
            <a:spcAft>
              <a:spcPts val="600"/>
            </a:spcAft>
            <a:buNone/>
          </a:pPr>
          <a:r>
            <a:rPr lang="en-AU" sz="1100" b="0" dirty="0"/>
            <a:t>3. Research issue(s) and document evidence </a:t>
          </a:r>
        </a:p>
      </dgm:t>
    </dgm:pt>
    <dgm:pt modelId="{A0EA5F7D-2F49-4657-AD9A-0D70A86D3EBD}" type="parTrans" cxnId="{F7CAEE1F-9568-4C18-8F0C-27E311F403D0}">
      <dgm:prSet/>
      <dgm:spPr/>
      <dgm:t>
        <a:bodyPr/>
        <a:lstStyle/>
        <a:p>
          <a:endParaRPr lang="en-AU" sz="1100"/>
        </a:p>
      </dgm:t>
    </dgm:pt>
    <dgm:pt modelId="{F93B09E6-2DD4-4E29-B5E1-4C970AB24233}" type="sibTrans" cxnId="{F7CAEE1F-9568-4C18-8F0C-27E311F403D0}">
      <dgm:prSet custT="1"/>
      <dgm:spPr>
        <a:solidFill>
          <a:schemeClr val="tx1"/>
        </a:solidFill>
      </dgm:spPr>
      <dgm:t>
        <a:bodyPr/>
        <a:lstStyle/>
        <a:p>
          <a:endParaRPr lang="en-AU" sz="1100"/>
        </a:p>
      </dgm:t>
    </dgm:pt>
    <dgm:pt modelId="{85526A45-0C61-4A11-86D3-7C503B98BFD9}" type="pres">
      <dgm:prSet presAssocID="{34938F8B-7947-42B7-950C-00236218D118}" presName="Name0" presStyleCnt="0">
        <dgm:presLayoutVars>
          <dgm:dir/>
          <dgm:animLvl val="lvl"/>
          <dgm:resizeHandles val="exact"/>
        </dgm:presLayoutVars>
      </dgm:prSet>
      <dgm:spPr/>
    </dgm:pt>
    <dgm:pt modelId="{4F784838-CD2B-49A7-927A-602DC9F8B251}" type="pres">
      <dgm:prSet presAssocID="{B44D4BD7-1A74-4376-A9FF-8C1A08541312}" presName="parTxOnly" presStyleLbl="node1" presStyleIdx="0" presStyleCnt="4" custScaleY="113660" custLinFactNeighborX="-36369">
        <dgm:presLayoutVars>
          <dgm:chMax val="0"/>
          <dgm:chPref val="0"/>
          <dgm:bulletEnabled val="1"/>
        </dgm:presLayoutVars>
      </dgm:prSet>
      <dgm:spPr/>
    </dgm:pt>
    <dgm:pt modelId="{ABA24B89-D6C8-4FB7-ADD4-BB5C0648F933}" type="pres">
      <dgm:prSet presAssocID="{46FB6302-5EB5-4992-994F-32FF5BC8A841}" presName="parTxOnlySpace" presStyleCnt="0"/>
      <dgm:spPr/>
    </dgm:pt>
    <dgm:pt modelId="{7FFA5B50-ACDA-46A7-9306-62147418A22B}" type="pres">
      <dgm:prSet presAssocID="{19964A78-EC3B-4A56-B8AF-0583BFB8669B}" presName="parTxOnly" presStyleLbl="node1" presStyleIdx="1" presStyleCnt="4" custScaleY="113660">
        <dgm:presLayoutVars>
          <dgm:chMax val="0"/>
          <dgm:chPref val="0"/>
          <dgm:bulletEnabled val="1"/>
        </dgm:presLayoutVars>
      </dgm:prSet>
      <dgm:spPr/>
    </dgm:pt>
    <dgm:pt modelId="{0A05571D-A2E3-4731-A195-370B524F90E6}" type="pres">
      <dgm:prSet presAssocID="{1E337763-2C03-4864-A156-A57E335517FE}" presName="parTxOnlySpace" presStyleCnt="0"/>
      <dgm:spPr/>
    </dgm:pt>
    <dgm:pt modelId="{CD574B46-5821-44B0-96D7-021ED2244B99}" type="pres">
      <dgm:prSet presAssocID="{5E5A04BB-5204-4AD6-8E3A-5F938EDA4C19}" presName="parTxOnly" presStyleLbl="node1" presStyleIdx="2" presStyleCnt="4" custScaleY="113660">
        <dgm:presLayoutVars>
          <dgm:chMax val="0"/>
          <dgm:chPref val="0"/>
          <dgm:bulletEnabled val="1"/>
        </dgm:presLayoutVars>
      </dgm:prSet>
      <dgm:spPr/>
    </dgm:pt>
    <dgm:pt modelId="{819FDA44-2D52-4ECF-9093-35873E11F24F}" type="pres">
      <dgm:prSet presAssocID="{F93B09E6-2DD4-4E29-B5E1-4C970AB24233}" presName="parTxOnlySpace" presStyleCnt="0"/>
      <dgm:spPr/>
    </dgm:pt>
    <dgm:pt modelId="{4CEABF78-FA11-42F1-B6A0-46DFEC3862DA}" type="pres">
      <dgm:prSet presAssocID="{4998A6D1-BF53-49C6-A8EF-694AD6B4AAFC}" presName="parTxOnly" presStyleLbl="node1" presStyleIdx="3" presStyleCnt="4" custScaleY="113660" custLinFactNeighborX="35701">
        <dgm:presLayoutVars>
          <dgm:chMax val="0"/>
          <dgm:chPref val="0"/>
          <dgm:bulletEnabled val="1"/>
        </dgm:presLayoutVars>
      </dgm:prSet>
      <dgm:spPr/>
    </dgm:pt>
  </dgm:ptLst>
  <dgm:cxnLst>
    <dgm:cxn modelId="{EDFD160E-9AC7-498A-9B4D-C8C08A3C95A9}" srcId="{34938F8B-7947-42B7-950C-00236218D118}" destId="{B44D4BD7-1A74-4376-A9FF-8C1A08541312}" srcOrd="0" destOrd="0" parTransId="{095ED6FB-CC69-4E25-95BD-8821322593C8}" sibTransId="{46FB6302-5EB5-4992-994F-32FF5BC8A841}"/>
    <dgm:cxn modelId="{F7CAEE1F-9568-4C18-8F0C-27E311F403D0}" srcId="{34938F8B-7947-42B7-950C-00236218D118}" destId="{5E5A04BB-5204-4AD6-8E3A-5F938EDA4C19}" srcOrd="2" destOrd="0" parTransId="{A0EA5F7D-2F49-4657-AD9A-0D70A86D3EBD}" sibTransId="{F93B09E6-2DD4-4E29-B5E1-4C970AB24233}"/>
    <dgm:cxn modelId="{4D638749-5AF3-4301-A8A2-75EAF5BF0DA8}" type="presOf" srcId="{4998A6D1-BF53-49C6-A8EF-694AD6B4AAFC}" destId="{4CEABF78-FA11-42F1-B6A0-46DFEC3862DA}" srcOrd="0" destOrd="0" presId="urn:microsoft.com/office/officeart/2005/8/layout/chevron1"/>
    <dgm:cxn modelId="{D3975759-8E51-46EE-8989-D6BBC070D961}" type="presOf" srcId="{19964A78-EC3B-4A56-B8AF-0583BFB8669B}" destId="{7FFA5B50-ACDA-46A7-9306-62147418A22B}" srcOrd="0" destOrd="0" presId="urn:microsoft.com/office/officeart/2005/8/layout/chevron1"/>
    <dgm:cxn modelId="{FF6DD97E-0609-4690-8964-0594B5363340}" srcId="{34938F8B-7947-42B7-950C-00236218D118}" destId="{4998A6D1-BF53-49C6-A8EF-694AD6B4AAFC}" srcOrd="3" destOrd="0" parTransId="{15F6A948-F8A5-4651-AD02-58771B53F36A}" sibTransId="{1256CFE3-9AF2-4175-AFD2-742D0C7C0EF6}"/>
    <dgm:cxn modelId="{7A005188-8CF8-42CF-A8C1-6CAFFA7EA155}" type="presOf" srcId="{34938F8B-7947-42B7-950C-00236218D118}" destId="{85526A45-0C61-4A11-86D3-7C503B98BFD9}" srcOrd="0" destOrd="0" presId="urn:microsoft.com/office/officeart/2005/8/layout/chevron1"/>
    <dgm:cxn modelId="{93A53391-51C5-421C-B383-66E2D61D937D}" type="presOf" srcId="{5E5A04BB-5204-4AD6-8E3A-5F938EDA4C19}" destId="{CD574B46-5821-44B0-96D7-021ED2244B99}" srcOrd="0" destOrd="0" presId="urn:microsoft.com/office/officeart/2005/8/layout/chevron1"/>
    <dgm:cxn modelId="{CF7518E8-1EB7-455E-97A3-73B9FD545F17}" type="presOf" srcId="{B44D4BD7-1A74-4376-A9FF-8C1A08541312}" destId="{4F784838-CD2B-49A7-927A-602DC9F8B251}" srcOrd="0" destOrd="0" presId="urn:microsoft.com/office/officeart/2005/8/layout/chevron1"/>
    <dgm:cxn modelId="{9055E8C9-AB32-4DCA-9657-E70FCA2BFF17}" srcId="{34938F8B-7947-42B7-950C-00236218D118}" destId="{19964A78-EC3B-4A56-B8AF-0583BFB8669B}" srcOrd="1" destOrd="0" parTransId="{9CBDA579-3ED3-46A6-B053-73F9DE9CFA23}" sibTransId="{1E337763-2C03-4864-A156-A57E335517FE}"/>
    <dgm:cxn modelId="{CAAAB539-DC86-4010-8267-41E2272960A0}" type="presParOf" srcId="{85526A45-0C61-4A11-86D3-7C503B98BFD9}" destId="{4F784838-CD2B-49A7-927A-602DC9F8B251}" srcOrd="0" destOrd="0" presId="urn:microsoft.com/office/officeart/2005/8/layout/chevron1"/>
    <dgm:cxn modelId="{7D1CE455-B6F4-4199-AE54-1DAA5B4E1FEA}" type="presParOf" srcId="{85526A45-0C61-4A11-86D3-7C503B98BFD9}" destId="{ABA24B89-D6C8-4FB7-ADD4-BB5C0648F933}" srcOrd="1" destOrd="0" presId="urn:microsoft.com/office/officeart/2005/8/layout/chevron1"/>
    <dgm:cxn modelId="{06DC5AA4-3EDB-424F-9033-073BB9427A08}" type="presParOf" srcId="{85526A45-0C61-4A11-86D3-7C503B98BFD9}" destId="{7FFA5B50-ACDA-46A7-9306-62147418A22B}" srcOrd="2" destOrd="0" presId="urn:microsoft.com/office/officeart/2005/8/layout/chevron1"/>
    <dgm:cxn modelId="{33D4AF33-CAE8-4936-AD13-FAED61EB9C95}" type="presParOf" srcId="{85526A45-0C61-4A11-86D3-7C503B98BFD9}" destId="{0A05571D-A2E3-4731-A195-370B524F90E6}" srcOrd="3" destOrd="0" presId="urn:microsoft.com/office/officeart/2005/8/layout/chevron1"/>
    <dgm:cxn modelId="{DC7C2B27-42D7-468D-A23A-AED135324B4F}" type="presParOf" srcId="{85526A45-0C61-4A11-86D3-7C503B98BFD9}" destId="{CD574B46-5821-44B0-96D7-021ED2244B99}" srcOrd="4" destOrd="0" presId="urn:microsoft.com/office/officeart/2005/8/layout/chevron1"/>
    <dgm:cxn modelId="{C311950C-3CCA-4365-9641-9BA983ED98F9}" type="presParOf" srcId="{85526A45-0C61-4A11-86D3-7C503B98BFD9}" destId="{819FDA44-2D52-4ECF-9093-35873E11F24F}" srcOrd="5" destOrd="0" presId="urn:microsoft.com/office/officeart/2005/8/layout/chevron1"/>
    <dgm:cxn modelId="{D1C7BC89-6E51-4C7F-8CD3-77B0726B5BA6}" type="presParOf" srcId="{85526A45-0C61-4A11-86D3-7C503B98BFD9}" destId="{4CEABF78-FA11-42F1-B6A0-46DFEC3862DA}" srcOrd="6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938F8B-7947-42B7-950C-00236218D118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B44D4BD7-1A74-4376-A9FF-8C1A08541312}">
      <dgm:prSet phldrT="[Text]" custT="1"/>
      <dgm:spPr>
        <a:solidFill>
          <a:srgbClr val="2B6CA7"/>
        </a:solidFill>
        <a:ln w="19050">
          <a:noFill/>
        </a:ln>
      </dgm:spPr>
      <dgm:t>
        <a:bodyPr lIns="36000" rIns="0" anchor="ctr" anchorCtr="0"/>
        <a:lstStyle/>
        <a:p>
          <a:pPr marL="138113" indent="-138113" algn="l">
            <a:spcAft>
              <a:spcPts val="600"/>
            </a:spcAft>
            <a:buFont typeface="+mj-lt"/>
            <a:buAutoNum type="arabicPeriod"/>
          </a:pPr>
          <a:r>
            <a:rPr lang="en-AU" sz="1100" b="0" dirty="0"/>
            <a:t>1. Establish qualification information</a:t>
          </a:r>
        </a:p>
      </dgm:t>
    </dgm:pt>
    <dgm:pt modelId="{095ED6FB-CC69-4E25-95BD-8821322593C8}" type="parTrans" cxnId="{EDFD160E-9AC7-498A-9B4D-C8C08A3C95A9}">
      <dgm:prSet/>
      <dgm:spPr/>
      <dgm:t>
        <a:bodyPr/>
        <a:lstStyle/>
        <a:p>
          <a:endParaRPr lang="en-AU" sz="1100"/>
        </a:p>
      </dgm:t>
    </dgm:pt>
    <dgm:pt modelId="{46FB6302-5EB5-4992-994F-32FF5BC8A841}" type="sibTrans" cxnId="{EDFD160E-9AC7-498A-9B4D-C8C08A3C95A9}">
      <dgm:prSet custT="1"/>
      <dgm:spPr>
        <a:solidFill>
          <a:schemeClr val="tx1"/>
        </a:solidFill>
      </dgm:spPr>
      <dgm:t>
        <a:bodyPr/>
        <a:lstStyle/>
        <a:p>
          <a:endParaRPr lang="en-AU" sz="1100"/>
        </a:p>
      </dgm:t>
    </dgm:pt>
    <dgm:pt modelId="{4998A6D1-BF53-49C6-A8EF-694AD6B4AAFC}">
      <dgm:prSet phldrT="[Text]" custT="1"/>
      <dgm:spPr>
        <a:solidFill>
          <a:srgbClr val="612A8A"/>
        </a:solidFill>
        <a:ln>
          <a:noFill/>
        </a:ln>
      </dgm:spPr>
      <dgm:t>
        <a:bodyPr lIns="72000" rIns="0" anchor="ctr" anchorCtr="0"/>
        <a:lstStyle/>
        <a:p>
          <a:pPr marL="138113" indent="-138113" algn="l">
            <a:spcAft>
              <a:spcPts val="600"/>
            </a:spcAft>
            <a:buFont typeface="+mj-lt"/>
            <a:buAutoNum type="arabicPeriod"/>
          </a:pPr>
          <a:r>
            <a:rPr lang="en-AU" sz="1100" b="0" dirty="0"/>
            <a:t>4. Resolve issue(s) to make a decision</a:t>
          </a:r>
        </a:p>
      </dgm:t>
    </dgm:pt>
    <dgm:pt modelId="{15F6A948-F8A5-4651-AD02-58771B53F36A}" type="parTrans" cxnId="{FF6DD97E-0609-4690-8964-0594B5363340}">
      <dgm:prSet/>
      <dgm:spPr/>
      <dgm:t>
        <a:bodyPr/>
        <a:lstStyle/>
        <a:p>
          <a:endParaRPr lang="en-AU" sz="1100"/>
        </a:p>
      </dgm:t>
    </dgm:pt>
    <dgm:pt modelId="{1256CFE3-9AF2-4175-AFD2-742D0C7C0EF6}" type="sibTrans" cxnId="{FF6DD97E-0609-4690-8964-0594B5363340}">
      <dgm:prSet/>
      <dgm:spPr/>
      <dgm:t>
        <a:bodyPr/>
        <a:lstStyle/>
        <a:p>
          <a:endParaRPr lang="en-AU" sz="1100"/>
        </a:p>
      </dgm:t>
    </dgm:pt>
    <dgm:pt modelId="{19964A78-EC3B-4A56-B8AF-0583BFB8669B}">
      <dgm:prSet phldrT="[Text]" custT="1"/>
      <dgm:spPr>
        <a:solidFill>
          <a:srgbClr val="A80000"/>
        </a:solidFill>
        <a:ln w="76200">
          <a:solidFill>
            <a:schemeClr val="tx1"/>
          </a:solidFill>
        </a:ln>
      </dgm:spPr>
      <dgm:t>
        <a:bodyPr lIns="72000" rIns="0" anchor="ctr" anchorCtr="0"/>
        <a:lstStyle/>
        <a:p>
          <a:pPr marL="138113" indent="-138113" algn="l">
            <a:spcAft>
              <a:spcPts val="600"/>
            </a:spcAft>
            <a:buFont typeface="+mj-lt"/>
            <a:buAutoNum type="arabicPeriod"/>
          </a:pPr>
          <a:r>
            <a:rPr lang="en-AU" sz="1100" b="1" u="none" dirty="0"/>
            <a:t>2. Identify assessment issue(s)</a:t>
          </a:r>
        </a:p>
      </dgm:t>
    </dgm:pt>
    <dgm:pt modelId="{9CBDA579-3ED3-46A6-B053-73F9DE9CFA23}" type="parTrans" cxnId="{9055E8C9-AB32-4DCA-9657-E70FCA2BFF17}">
      <dgm:prSet/>
      <dgm:spPr/>
      <dgm:t>
        <a:bodyPr/>
        <a:lstStyle/>
        <a:p>
          <a:endParaRPr lang="en-AU" sz="1100"/>
        </a:p>
      </dgm:t>
    </dgm:pt>
    <dgm:pt modelId="{1E337763-2C03-4864-A156-A57E335517FE}" type="sibTrans" cxnId="{9055E8C9-AB32-4DCA-9657-E70FCA2BFF17}">
      <dgm:prSet custT="1"/>
      <dgm:spPr>
        <a:solidFill>
          <a:schemeClr val="tx1"/>
        </a:solidFill>
      </dgm:spPr>
      <dgm:t>
        <a:bodyPr/>
        <a:lstStyle/>
        <a:p>
          <a:endParaRPr lang="en-AU" sz="1100"/>
        </a:p>
      </dgm:t>
    </dgm:pt>
    <dgm:pt modelId="{5E5A04BB-5204-4AD6-8E3A-5F938EDA4C19}">
      <dgm:prSet custT="1"/>
      <dgm:spPr>
        <a:solidFill>
          <a:srgbClr val="3A8657"/>
        </a:solidFill>
        <a:ln w="76200">
          <a:solidFill>
            <a:schemeClr val="tx1"/>
          </a:solidFill>
        </a:ln>
      </dgm:spPr>
      <dgm:t>
        <a:bodyPr lIns="72000" rIns="0" anchor="ctr" anchorCtr="0"/>
        <a:lstStyle/>
        <a:p>
          <a:pPr marL="138113" indent="-138113" algn="l">
            <a:spcAft>
              <a:spcPts val="600"/>
            </a:spcAft>
            <a:buNone/>
          </a:pPr>
          <a:r>
            <a:rPr lang="en-AU" sz="1100" b="1" u="none" dirty="0"/>
            <a:t>3. Research issue(s) and document evidence </a:t>
          </a:r>
        </a:p>
      </dgm:t>
    </dgm:pt>
    <dgm:pt modelId="{F93B09E6-2DD4-4E29-B5E1-4C970AB24233}" type="sibTrans" cxnId="{F7CAEE1F-9568-4C18-8F0C-27E311F403D0}">
      <dgm:prSet custT="1"/>
      <dgm:spPr>
        <a:solidFill>
          <a:schemeClr val="tx1"/>
        </a:solidFill>
      </dgm:spPr>
      <dgm:t>
        <a:bodyPr/>
        <a:lstStyle/>
        <a:p>
          <a:endParaRPr lang="en-AU" sz="1100"/>
        </a:p>
      </dgm:t>
    </dgm:pt>
    <dgm:pt modelId="{A0EA5F7D-2F49-4657-AD9A-0D70A86D3EBD}" type="parTrans" cxnId="{F7CAEE1F-9568-4C18-8F0C-27E311F403D0}">
      <dgm:prSet/>
      <dgm:spPr/>
      <dgm:t>
        <a:bodyPr/>
        <a:lstStyle/>
        <a:p>
          <a:endParaRPr lang="en-AU" sz="1100"/>
        </a:p>
      </dgm:t>
    </dgm:pt>
    <dgm:pt modelId="{85526A45-0C61-4A11-86D3-7C503B98BFD9}" type="pres">
      <dgm:prSet presAssocID="{34938F8B-7947-42B7-950C-00236218D118}" presName="Name0" presStyleCnt="0">
        <dgm:presLayoutVars>
          <dgm:dir/>
          <dgm:animLvl val="lvl"/>
          <dgm:resizeHandles val="exact"/>
        </dgm:presLayoutVars>
      </dgm:prSet>
      <dgm:spPr/>
    </dgm:pt>
    <dgm:pt modelId="{4F784838-CD2B-49A7-927A-602DC9F8B251}" type="pres">
      <dgm:prSet presAssocID="{B44D4BD7-1A74-4376-A9FF-8C1A08541312}" presName="parTxOnly" presStyleLbl="node1" presStyleIdx="0" presStyleCnt="4" custScaleY="113660" custLinFactNeighborX="-5266">
        <dgm:presLayoutVars>
          <dgm:chMax val="0"/>
          <dgm:chPref val="0"/>
          <dgm:bulletEnabled val="1"/>
        </dgm:presLayoutVars>
      </dgm:prSet>
      <dgm:spPr/>
    </dgm:pt>
    <dgm:pt modelId="{ABA24B89-D6C8-4FB7-ADD4-BB5C0648F933}" type="pres">
      <dgm:prSet presAssocID="{46FB6302-5EB5-4992-994F-32FF5BC8A841}" presName="parTxOnlySpace" presStyleCnt="0"/>
      <dgm:spPr/>
    </dgm:pt>
    <dgm:pt modelId="{7FFA5B50-ACDA-46A7-9306-62147418A22B}" type="pres">
      <dgm:prSet presAssocID="{19964A78-EC3B-4A56-B8AF-0583BFB8669B}" presName="parTxOnly" presStyleLbl="node1" presStyleIdx="1" presStyleCnt="4" custScaleY="113660" custLinFactNeighborX="-3548">
        <dgm:presLayoutVars>
          <dgm:chMax val="0"/>
          <dgm:chPref val="0"/>
          <dgm:bulletEnabled val="1"/>
        </dgm:presLayoutVars>
      </dgm:prSet>
      <dgm:spPr/>
    </dgm:pt>
    <dgm:pt modelId="{0A05571D-A2E3-4731-A195-370B524F90E6}" type="pres">
      <dgm:prSet presAssocID="{1E337763-2C03-4864-A156-A57E335517FE}" presName="parTxOnlySpace" presStyleCnt="0"/>
      <dgm:spPr/>
    </dgm:pt>
    <dgm:pt modelId="{CD574B46-5821-44B0-96D7-021ED2244B99}" type="pres">
      <dgm:prSet presAssocID="{5E5A04BB-5204-4AD6-8E3A-5F938EDA4C19}" presName="parTxOnly" presStyleLbl="node1" presStyleIdx="2" presStyleCnt="4" custScaleY="113660" custLinFactNeighborX="4066">
        <dgm:presLayoutVars>
          <dgm:chMax val="0"/>
          <dgm:chPref val="0"/>
          <dgm:bulletEnabled val="1"/>
        </dgm:presLayoutVars>
      </dgm:prSet>
      <dgm:spPr/>
    </dgm:pt>
    <dgm:pt modelId="{819FDA44-2D52-4ECF-9093-35873E11F24F}" type="pres">
      <dgm:prSet presAssocID="{F93B09E6-2DD4-4E29-B5E1-4C970AB24233}" presName="parTxOnlySpace" presStyleCnt="0"/>
      <dgm:spPr/>
    </dgm:pt>
    <dgm:pt modelId="{4CEABF78-FA11-42F1-B6A0-46DFEC3862DA}" type="pres">
      <dgm:prSet presAssocID="{4998A6D1-BF53-49C6-A8EF-694AD6B4AAFC}" presName="parTxOnly" presStyleLbl="node1" presStyleIdx="3" presStyleCnt="4" custScaleY="113660" custLinFactNeighborX="5266">
        <dgm:presLayoutVars>
          <dgm:chMax val="0"/>
          <dgm:chPref val="0"/>
          <dgm:bulletEnabled val="1"/>
        </dgm:presLayoutVars>
      </dgm:prSet>
      <dgm:spPr/>
    </dgm:pt>
  </dgm:ptLst>
  <dgm:cxnLst>
    <dgm:cxn modelId="{EDFD160E-9AC7-498A-9B4D-C8C08A3C95A9}" srcId="{34938F8B-7947-42B7-950C-00236218D118}" destId="{B44D4BD7-1A74-4376-A9FF-8C1A08541312}" srcOrd="0" destOrd="0" parTransId="{095ED6FB-CC69-4E25-95BD-8821322593C8}" sibTransId="{46FB6302-5EB5-4992-994F-32FF5BC8A841}"/>
    <dgm:cxn modelId="{F7CAEE1F-9568-4C18-8F0C-27E311F403D0}" srcId="{34938F8B-7947-42B7-950C-00236218D118}" destId="{5E5A04BB-5204-4AD6-8E3A-5F938EDA4C19}" srcOrd="2" destOrd="0" parTransId="{A0EA5F7D-2F49-4657-AD9A-0D70A86D3EBD}" sibTransId="{F93B09E6-2DD4-4E29-B5E1-4C970AB24233}"/>
    <dgm:cxn modelId="{4D638749-5AF3-4301-A8A2-75EAF5BF0DA8}" type="presOf" srcId="{4998A6D1-BF53-49C6-A8EF-694AD6B4AAFC}" destId="{4CEABF78-FA11-42F1-B6A0-46DFEC3862DA}" srcOrd="0" destOrd="0" presId="urn:microsoft.com/office/officeart/2005/8/layout/chevron1"/>
    <dgm:cxn modelId="{D3975759-8E51-46EE-8989-D6BBC070D961}" type="presOf" srcId="{19964A78-EC3B-4A56-B8AF-0583BFB8669B}" destId="{7FFA5B50-ACDA-46A7-9306-62147418A22B}" srcOrd="0" destOrd="0" presId="urn:microsoft.com/office/officeart/2005/8/layout/chevron1"/>
    <dgm:cxn modelId="{FF6DD97E-0609-4690-8964-0594B5363340}" srcId="{34938F8B-7947-42B7-950C-00236218D118}" destId="{4998A6D1-BF53-49C6-A8EF-694AD6B4AAFC}" srcOrd="3" destOrd="0" parTransId="{15F6A948-F8A5-4651-AD02-58771B53F36A}" sibTransId="{1256CFE3-9AF2-4175-AFD2-742D0C7C0EF6}"/>
    <dgm:cxn modelId="{7A005188-8CF8-42CF-A8C1-6CAFFA7EA155}" type="presOf" srcId="{34938F8B-7947-42B7-950C-00236218D118}" destId="{85526A45-0C61-4A11-86D3-7C503B98BFD9}" srcOrd="0" destOrd="0" presId="urn:microsoft.com/office/officeart/2005/8/layout/chevron1"/>
    <dgm:cxn modelId="{93A53391-51C5-421C-B383-66E2D61D937D}" type="presOf" srcId="{5E5A04BB-5204-4AD6-8E3A-5F938EDA4C19}" destId="{CD574B46-5821-44B0-96D7-021ED2244B99}" srcOrd="0" destOrd="0" presId="urn:microsoft.com/office/officeart/2005/8/layout/chevron1"/>
    <dgm:cxn modelId="{CF7518E8-1EB7-455E-97A3-73B9FD545F17}" type="presOf" srcId="{B44D4BD7-1A74-4376-A9FF-8C1A08541312}" destId="{4F784838-CD2B-49A7-927A-602DC9F8B251}" srcOrd="0" destOrd="0" presId="urn:microsoft.com/office/officeart/2005/8/layout/chevron1"/>
    <dgm:cxn modelId="{9055E8C9-AB32-4DCA-9657-E70FCA2BFF17}" srcId="{34938F8B-7947-42B7-950C-00236218D118}" destId="{19964A78-EC3B-4A56-B8AF-0583BFB8669B}" srcOrd="1" destOrd="0" parTransId="{9CBDA579-3ED3-46A6-B053-73F9DE9CFA23}" sibTransId="{1E337763-2C03-4864-A156-A57E335517FE}"/>
    <dgm:cxn modelId="{CAAAB539-DC86-4010-8267-41E2272960A0}" type="presParOf" srcId="{85526A45-0C61-4A11-86D3-7C503B98BFD9}" destId="{4F784838-CD2B-49A7-927A-602DC9F8B251}" srcOrd="0" destOrd="0" presId="urn:microsoft.com/office/officeart/2005/8/layout/chevron1"/>
    <dgm:cxn modelId="{7D1CE455-B6F4-4199-AE54-1DAA5B4E1FEA}" type="presParOf" srcId="{85526A45-0C61-4A11-86D3-7C503B98BFD9}" destId="{ABA24B89-D6C8-4FB7-ADD4-BB5C0648F933}" srcOrd="1" destOrd="0" presId="urn:microsoft.com/office/officeart/2005/8/layout/chevron1"/>
    <dgm:cxn modelId="{06DC5AA4-3EDB-424F-9033-073BB9427A08}" type="presParOf" srcId="{85526A45-0C61-4A11-86D3-7C503B98BFD9}" destId="{7FFA5B50-ACDA-46A7-9306-62147418A22B}" srcOrd="2" destOrd="0" presId="urn:microsoft.com/office/officeart/2005/8/layout/chevron1"/>
    <dgm:cxn modelId="{33D4AF33-CAE8-4936-AD13-FAED61EB9C95}" type="presParOf" srcId="{85526A45-0C61-4A11-86D3-7C503B98BFD9}" destId="{0A05571D-A2E3-4731-A195-370B524F90E6}" srcOrd="3" destOrd="0" presId="urn:microsoft.com/office/officeart/2005/8/layout/chevron1"/>
    <dgm:cxn modelId="{DC7C2B27-42D7-468D-A23A-AED135324B4F}" type="presParOf" srcId="{85526A45-0C61-4A11-86D3-7C503B98BFD9}" destId="{CD574B46-5821-44B0-96D7-021ED2244B99}" srcOrd="4" destOrd="0" presId="urn:microsoft.com/office/officeart/2005/8/layout/chevron1"/>
    <dgm:cxn modelId="{C311950C-3CCA-4365-9641-9BA983ED98F9}" type="presParOf" srcId="{85526A45-0C61-4A11-86D3-7C503B98BFD9}" destId="{819FDA44-2D52-4ECF-9093-35873E11F24F}" srcOrd="5" destOrd="0" presId="urn:microsoft.com/office/officeart/2005/8/layout/chevron1"/>
    <dgm:cxn modelId="{D1C7BC89-6E51-4C7F-8CD3-77B0726B5BA6}" type="presParOf" srcId="{85526A45-0C61-4A11-86D3-7C503B98BFD9}" destId="{4CEABF78-FA11-42F1-B6A0-46DFEC3862D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938F8B-7947-42B7-950C-00236218D118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B44D4BD7-1A74-4376-A9FF-8C1A08541312}">
      <dgm:prSet phldrT="[Text]" custT="1"/>
      <dgm:spPr>
        <a:solidFill>
          <a:srgbClr val="2B6CA7"/>
        </a:solidFill>
        <a:ln w="19050">
          <a:noFill/>
        </a:ln>
      </dgm:spPr>
      <dgm:t>
        <a:bodyPr lIns="36000" rIns="0" anchor="ctr" anchorCtr="0"/>
        <a:lstStyle/>
        <a:p>
          <a:pPr marL="138113" indent="-138113" algn="l">
            <a:spcAft>
              <a:spcPts val="600"/>
            </a:spcAft>
            <a:buFont typeface="+mj-lt"/>
            <a:buAutoNum type="arabicPeriod"/>
          </a:pPr>
          <a:r>
            <a:rPr lang="en-AU" sz="1100" b="0" dirty="0"/>
            <a:t>1. Establish qualification information</a:t>
          </a:r>
        </a:p>
      </dgm:t>
    </dgm:pt>
    <dgm:pt modelId="{095ED6FB-CC69-4E25-95BD-8821322593C8}" type="parTrans" cxnId="{EDFD160E-9AC7-498A-9B4D-C8C08A3C95A9}">
      <dgm:prSet/>
      <dgm:spPr/>
      <dgm:t>
        <a:bodyPr/>
        <a:lstStyle/>
        <a:p>
          <a:endParaRPr lang="en-AU" sz="1100"/>
        </a:p>
      </dgm:t>
    </dgm:pt>
    <dgm:pt modelId="{46FB6302-5EB5-4992-994F-32FF5BC8A841}" type="sibTrans" cxnId="{EDFD160E-9AC7-498A-9B4D-C8C08A3C95A9}">
      <dgm:prSet custT="1"/>
      <dgm:spPr>
        <a:solidFill>
          <a:schemeClr val="tx1"/>
        </a:solidFill>
      </dgm:spPr>
      <dgm:t>
        <a:bodyPr/>
        <a:lstStyle/>
        <a:p>
          <a:endParaRPr lang="en-AU" sz="1100"/>
        </a:p>
      </dgm:t>
    </dgm:pt>
    <dgm:pt modelId="{4998A6D1-BF53-49C6-A8EF-694AD6B4AAFC}">
      <dgm:prSet phldrT="[Text]" custT="1"/>
      <dgm:spPr>
        <a:solidFill>
          <a:srgbClr val="612A8A"/>
        </a:solidFill>
        <a:ln w="76200">
          <a:solidFill>
            <a:schemeClr val="tx1"/>
          </a:solidFill>
        </a:ln>
      </dgm:spPr>
      <dgm:t>
        <a:bodyPr lIns="72000" rIns="0" anchor="ctr" anchorCtr="0"/>
        <a:lstStyle/>
        <a:p>
          <a:pPr marL="138113" indent="-138113" algn="l">
            <a:spcAft>
              <a:spcPts val="600"/>
            </a:spcAft>
            <a:buFont typeface="+mj-lt"/>
            <a:buAutoNum type="arabicPeriod"/>
          </a:pPr>
          <a:r>
            <a:rPr lang="en-AU" sz="1100" b="1" dirty="0"/>
            <a:t>4. </a:t>
          </a:r>
          <a:r>
            <a:rPr lang="en-AU" sz="1100" b="1" u="none" dirty="0"/>
            <a:t>Resolve issue(s) to make a decision</a:t>
          </a:r>
        </a:p>
      </dgm:t>
    </dgm:pt>
    <dgm:pt modelId="{15F6A948-F8A5-4651-AD02-58771B53F36A}" type="parTrans" cxnId="{FF6DD97E-0609-4690-8964-0594B5363340}">
      <dgm:prSet/>
      <dgm:spPr/>
      <dgm:t>
        <a:bodyPr/>
        <a:lstStyle/>
        <a:p>
          <a:endParaRPr lang="en-AU" sz="1100"/>
        </a:p>
      </dgm:t>
    </dgm:pt>
    <dgm:pt modelId="{1256CFE3-9AF2-4175-AFD2-742D0C7C0EF6}" type="sibTrans" cxnId="{FF6DD97E-0609-4690-8964-0594B5363340}">
      <dgm:prSet/>
      <dgm:spPr/>
      <dgm:t>
        <a:bodyPr/>
        <a:lstStyle/>
        <a:p>
          <a:endParaRPr lang="en-AU" sz="1100"/>
        </a:p>
      </dgm:t>
    </dgm:pt>
    <dgm:pt modelId="{19964A78-EC3B-4A56-B8AF-0583BFB8669B}">
      <dgm:prSet phldrT="[Text]" custT="1"/>
      <dgm:spPr>
        <a:solidFill>
          <a:srgbClr val="A80000"/>
        </a:solidFill>
        <a:ln>
          <a:noFill/>
        </a:ln>
      </dgm:spPr>
      <dgm:t>
        <a:bodyPr lIns="72000" rIns="0" anchor="ctr" anchorCtr="0"/>
        <a:lstStyle/>
        <a:p>
          <a:pPr marL="138113" indent="-138113" algn="l">
            <a:spcAft>
              <a:spcPts val="600"/>
            </a:spcAft>
            <a:buFont typeface="+mj-lt"/>
            <a:buAutoNum type="arabicPeriod"/>
          </a:pPr>
          <a:r>
            <a:rPr lang="en-AU" sz="1100" b="0" dirty="0"/>
            <a:t>2. Identify assessment issue(s)</a:t>
          </a:r>
        </a:p>
      </dgm:t>
    </dgm:pt>
    <dgm:pt modelId="{9CBDA579-3ED3-46A6-B053-73F9DE9CFA23}" type="parTrans" cxnId="{9055E8C9-AB32-4DCA-9657-E70FCA2BFF17}">
      <dgm:prSet/>
      <dgm:spPr/>
      <dgm:t>
        <a:bodyPr/>
        <a:lstStyle/>
        <a:p>
          <a:endParaRPr lang="en-AU" sz="1100"/>
        </a:p>
      </dgm:t>
    </dgm:pt>
    <dgm:pt modelId="{1E337763-2C03-4864-A156-A57E335517FE}" type="sibTrans" cxnId="{9055E8C9-AB32-4DCA-9657-E70FCA2BFF17}">
      <dgm:prSet custT="1"/>
      <dgm:spPr>
        <a:solidFill>
          <a:schemeClr val="tx1"/>
        </a:solidFill>
      </dgm:spPr>
      <dgm:t>
        <a:bodyPr/>
        <a:lstStyle/>
        <a:p>
          <a:endParaRPr lang="en-AU" sz="1100"/>
        </a:p>
      </dgm:t>
    </dgm:pt>
    <dgm:pt modelId="{5E5A04BB-5204-4AD6-8E3A-5F938EDA4C19}">
      <dgm:prSet custT="1"/>
      <dgm:spPr>
        <a:solidFill>
          <a:srgbClr val="3A8657"/>
        </a:solidFill>
        <a:ln>
          <a:noFill/>
        </a:ln>
      </dgm:spPr>
      <dgm:t>
        <a:bodyPr lIns="72000" rIns="0" anchor="ctr" anchorCtr="0"/>
        <a:lstStyle/>
        <a:p>
          <a:pPr marL="138113" indent="-138113" algn="l">
            <a:spcAft>
              <a:spcPts val="600"/>
            </a:spcAft>
            <a:buNone/>
          </a:pPr>
          <a:r>
            <a:rPr lang="en-AU" sz="1100" b="0" dirty="0"/>
            <a:t>3. Research issue(s) and document evidence </a:t>
          </a:r>
        </a:p>
      </dgm:t>
    </dgm:pt>
    <dgm:pt modelId="{A0EA5F7D-2F49-4657-AD9A-0D70A86D3EBD}" type="parTrans" cxnId="{F7CAEE1F-9568-4C18-8F0C-27E311F403D0}">
      <dgm:prSet/>
      <dgm:spPr/>
      <dgm:t>
        <a:bodyPr/>
        <a:lstStyle/>
        <a:p>
          <a:endParaRPr lang="en-AU" sz="1100"/>
        </a:p>
      </dgm:t>
    </dgm:pt>
    <dgm:pt modelId="{F93B09E6-2DD4-4E29-B5E1-4C970AB24233}" type="sibTrans" cxnId="{F7CAEE1F-9568-4C18-8F0C-27E311F403D0}">
      <dgm:prSet custT="1"/>
      <dgm:spPr>
        <a:solidFill>
          <a:schemeClr val="tx1"/>
        </a:solidFill>
      </dgm:spPr>
      <dgm:t>
        <a:bodyPr/>
        <a:lstStyle/>
        <a:p>
          <a:endParaRPr lang="en-AU" sz="1100"/>
        </a:p>
      </dgm:t>
    </dgm:pt>
    <dgm:pt modelId="{85526A45-0C61-4A11-86D3-7C503B98BFD9}" type="pres">
      <dgm:prSet presAssocID="{34938F8B-7947-42B7-950C-00236218D118}" presName="Name0" presStyleCnt="0">
        <dgm:presLayoutVars>
          <dgm:dir/>
          <dgm:animLvl val="lvl"/>
          <dgm:resizeHandles val="exact"/>
        </dgm:presLayoutVars>
      </dgm:prSet>
      <dgm:spPr/>
    </dgm:pt>
    <dgm:pt modelId="{4F784838-CD2B-49A7-927A-602DC9F8B251}" type="pres">
      <dgm:prSet presAssocID="{B44D4BD7-1A74-4376-A9FF-8C1A08541312}" presName="parTxOnly" presStyleLbl="node1" presStyleIdx="0" presStyleCnt="4" custScaleY="113660" custLinFactNeighborX="-36369">
        <dgm:presLayoutVars>
          <dgm:chMax val="0"/>
          <dgm:chPref val="0"/>
          <dgm:bulletEnabled val="1"/>
        </dgm:presLayoutVars>
      </dgm:prSet>
      <dgm:spPr/>
    </dgm:pt>
    <dgm:pt modelId="{ABA24B89-D6C8-4FB7-ADD4-BB5C0648F933}" type="pres">
      <dgm:prSet presAssocID="{46FB6302-5EB5-4992-994F-32FF5BC8A841}" presName="parTxOnlySpace" presStyleCnt="0"/>
      <dgm:spPr/>
    </dgm:pt>
    <dgm:pt modelId="{7FFA5B50-ACDA-46A7-9306-62147418A22B}" type="pres">
      <dgm:prSet presAssocID="{19964A78-EC3B-4A56-B8AF-0583BFB8669B}" presName="parTxOnly" presStyleLbl="node1" presStyleIdx="1" presStyleCnt="4" custScaleY="113660">
        <dgm:presLayoutVars>
          <dgm:chMax val="0"/>
          <dgm:chPref val="0"/>
          <dgm:bulletEnabled val="1"/>
        </dgm:presLayoutVars>
      </dgm:prSet>
      <dgm:spPr/>
    </dgm:pt>
    <dgm:pt modelId="{0A05571D-A2E3-4731-A195-370B524F90E6}" type="pres">
      <dgm:prSet presAssocID="{1E337763-2C03-4864-A156-A57E335517FE}" presName="parTxOnlySpace" presStyleCnt="0"/>
      <dgm:spPr/>
    </dgm:pt>
    <dgm:pt modelId="{CD574B46-5821-44B0-96D7-021ED2244B99}" type="pres">
      <dgm:prSet presAssocID="{5E5A04BB-5204-4AD6-8E3A-5F938EDA4C19}" presName="parTxOnly" presStyleLbl="node1" presStyleIdx="2" presStyleCnt="4" custScaleY="113660">
        <dgm:presLayoutVars>
          <dgm:chMax val="0"/>
          <dgm:chPref val="0"/>
          <dgm:bulletEnabled val="1"/>
        </dgm:presLayoutVars>
      </dgm:prSet>
      <dgm:spPr/>
    </dgm:pt>
    <dgm:pt modelId="{819FDA44-2D52-4ECF-9093-35873E11F24F}" type="pres">
      <dgm:prSet presAssocID="{F93B09E6-2DD4-4E29-B5E1-4C970AB24233}" presName="parTxOnlySpace" presStyleCnt="0"/>
      <dgm:spPr/>
    </dgm:pt>
    <dgm:pt modelId="{4CEABF78-FA11-42F1-B6A0-46DFEC3862DA}" type="pres">
      <dgm:prSet presAssocID="{4998A6D1-BF53-49C6-A8EF-694AD6B4AAFC}" presName="parTxOnly" presStyleLbl="node1" presStyleIdx="3" presStyleCnt="4" custScaleY="113660" custLinFactNeighborX="35701">
        <dgm:presLayoutVars>
          <dgm:chMax val="0"/>
          <dgm:chPref val="0"/>
          <dgm:bulletEnabled val="1"/>
        </dgm:presLayoutVars>
      </dgm:prSet>
      <dgm:spPr/>
    </dgm:pt>
  </dgm:ptLst>
  <dgm:cxnLst>
    <dgm:cxn modelId="{EDFD160E-9AC7-498A-9B4D-C8C08A3C95A9}" srcId="{34938F8B-7947-42B7-950C-00236218D118}" destId="{B44D4BD7-1A74-4376-A9FF-8C1A08541312}" srcOrd="0" destOrd="0" parTransId="{095ED6FB-CC69-4E25-95BD-8821322593C8}" sibTransId="{46FB6302-5EB5-4992-994F-32FF5BC8A841}"/>
    <dgm:cxn modelId="{F7CAEE1F-9568-4C18-8F0C-27E311F403D0}" srcId="{34938F8B-7947-42B7-950C-00236218D118}" destId="{5E5A04BB-5204-4AD6-8E3A-5F938EDA4C19}" srcOrd="2" destOrd="0" parTransId="{A0EA5F7D-2F49-4657-AD9A-0D70A86D3EBD}" sibTransId="{F93B09E6-2DD4-4E29-B5E1-4C970AB24233}"/>
    <dgm:cxn modelId="{4D638749-5AF3-4301-A8A2-75EAF5BF0DA8}" type="presOf" srcId="{4998A6D1-BF53-49C6-A8EF-694AD6B4AAFC}" destId="{4CEABF78-FA11-42F1-B6A0-46DFEC3862DA}" srcOrd="0" destOrd="0" presId="urn:microsoft.com/office/officeart/2005/8/layout/chevron1"/>
    <dgm:cxn modelId="{D3975759-8E51-46EE-8989-D6BBC070D961}" type="presOf" srcId="{19964A78-EC3B-4A56-B8AF-0583BFB8669B}" destId="{7FFA5B50-ACDA-46A7-9306-62147418A22B}" srcOrd="0" destOrd="0" presId="urn:microsoft.com/office/officeart/2005/8/layout/chevron1"/>
    <dgm:cxn modelId="{FF6DD97E-0609-4690-8964-0594B5363340}" srcId="{34938F8B-7947-42B7-950C-00236218D118}" destId="{4998A6D1-BF53-49C6-A8EF-694AD6B4AAFC}" srcOrd="3" destOrd="0" parTransId="{15F6A948-F8A5-4651-AD02-58771B53F36A}" sibTransId="{1256CFE3-9AF2-4175-AFD2-742D0C7C0EF6}"/>
    <dgm:cxn modelId="{7A005188-8CF8-42CF-A8C1-6CAFFA7EA155}" type="presOf" srcId="{34938F8B-7947-42B7-950C-00236218D118}" destId="{85526A45-0C61-4A11-86D3-7C503B98BFD9}" srcOrd="0" destOrd="0" presId="urn:microsoft.com/office/officeart/2005/8/layout/chevron1"/>
    <dgm:cxn modelId="{93A53391-51C5-421C-B383-66E2D61D937D}" type="presOf" srcId="{5E5A04BB-5204-4AD6-8E3A-5F938EDA4C19}" destId="{CD574B46-5821-44B0-96D7-021ED2244B99}" srcOrd="0" destOrd="0" presId="urn:microsoft.com/office/officeart/2005/8/layout/chevron1"/>
    <dgm:cxn modelId="{CF7518E8-1EB7-455E-97A3-73B9FD545F17}" type="presOf" srcId="{B44D4BD7-1A74-4376-A9FF-8C1A08541312}" destId="{4F784838-CD2B-49A7-927A-602DC9F8B251}" srcOrd="0" destOrd="0" presId="urn:microsoft.com/office/officeart/2005/8/layout/chevron1"/>
    <dgm:cxn modelId="{9055E8C9-AB32-4DCA-9657-E70FCA2BFF17}" srcId="{34938F8B-7947-42B7-950C-00236218D118}" destId="{19964A78-EC3B-4A56-B8AF-0583BFB8669B}" srcOrd="1" destOrd="0" parTransId="{9CBDA579-3ED3-46A6-B053-73F9DE9CFA23}" sibTransId="{1E337763-2C03-4864-A156-A57E335517FE}"/>
    <dgm:cxn modelId="{CAAAB539-DC86-4010-8267-41E2272960A0}" type="presParOf" srcId="{85526A45-0C61-4A11-86D3-7C503B98BFD9}" destId="{4F784838-CD2B-49A7-927A-602DC9F8B251}" srcOrd="0" destOrd="0" presId="urn:microsoft.com/office/officeart/2005/8/layout/chevron1"/>
    <dgm:cxn modelId="{7D1CE455-B6F4-4199-AE54-1DAA5B4E1FEA}" type="presParOf" srcId="{85526A45-0C61-4A11-86D3-7C503B98BFD9}" destId="{ABA24B89-D6C8-4FB7-ADD4-BB5C0648F933}" srcOrd="1" destOrd="0" presId="urn:microsoft.com/office/officeart/2005/8/layout/chevron1"/>
    <dgm:cxn modelId="{06DC5AA4-3EDB-424F-9033-073BB9427A08}" type="presParOf" srcId="{85526A45-0C61-4A11-86D3-7C503B98BFD9}" destId="{7FFA5B50-ACDA-46A7-9306-62147418A22B}" srcOrd="2" destOrd="0" presId="urn:microsoft.com/office/officeart/2005/8/layout/chevron1"/>
    <dgm:cxn modelId="{33D4AF33-CAE8-4936-AD13-FAED61EB9C95}" type="presParOf" srcId="{85526A45-0C61-4A11-86D3-7C503B98BFD9}" destId="{0A05571D-A2E3-4731-A195-370B524F90E6}" srcOrd="3" destOrd="0" presId="urn:microsoft.com/office/officeart/2005/8/layout/chevron1"/>
    <dgm:cxn modelId="{DC7C2B27-42D7-468D-A23A-AED135324B4F}" type="presParOf" srcId="{85526A45-0C61-4A11-86D3-7C503B98BFD9}" destId="{CD574B46-5821-44B0-96D7-021ED2244B99}" srcOrd="4" destOrd="0" presId="urn:microsoft.com/office/officeart/2005/8/layout/chevron1"/>
    <dgm:cxn modelId="{C311950C-3CCA-4365-9641-9BA983ED98F9}" type="presParOf" srcId="{85526A45-0C61-4A11-86D3-7C503B98BFD9}" destId="{819FDA44-2D52-4ECF-9093-35873E11F24F}" srcOrd="5" destOrd="0" presId="urn:microsoft.com/office/officeart/2005/8/layout/chevron1"/>
    <dgm:cxn modelId="{D1C7BC89-6E51-4C7F-8CD3-77B0726B5BA6}" type="presParOf" srcId="{85526A45-0C61-4A11-86D3-7C503B98BFD9}" destId="{4CEABF78-FA11-42F1-B6A0-46DFEC3862D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938F8B-7947-42B7-950C-00236218D118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B44D4BD7-1A74-4376-A9FF-8C1A08541312}">
      <dgm:prSet phldrT="[Text]" custT="1"/>
      <dgm:spPr>
        <a:solidFill>
          <a:srgbClr val="2B6CA7"/>
        </a:solidFill>
        <a:ln w="28575">
          <a:noFill/>
        </a:ln>
      </dgm:spPr>
      <dgm:t>
        <a:bodyPr lIns="36000" rIns="0" anchor="ctr" anchorCtr="0"/>
        <a:lstStyle/>
        <a:p>
          <a:pPr marL="138113" indent="-138113" algn="l">
            <a:spcAft>
              <a:spcPts val="600"/>
            </a:spcAft>
            <a:buFont typeface="+mj-lt"/>
            <a:buAutoNum type="arabicPeriod"/>
          </a:pPr>
          <a:r>
            <a:rPr lang="en-AU" sz="1150" b="1" dirty="0"/>
            <a:t>1. Establish qualification information</a:t>
          </a:r>
        </a:p>
      </dgm:t>
    </dgm:pt>
    <dgm:pt modelId="{095ED6FB-CC69-4E25-95BD-8821322593C8}" type="parTrans" cxnId="{EDFD160E-9AC7-498A-9B4D-C8C08A3C95A9}">
      <dgm:prSet/>
      <dgm:spPr/>
      <dgm:t>
        <a:bodyPr/>
        <a:lstStyle/>
        <a:p>
          <a:endParaRPr lang="en-AU" sz="1150" b="1"/>
        </a:p>
      </dgm:t>
    </dgm:pt>
    <dgm:pt modelId="{46FB6302-5EB5-4992-994F-32FF5BC8A841}" type="sibTrans" cxnId="{EDFD160E-9AC7-498A-9B4D-C8C08A3C95A9}">
      <dgm:prSet custT="1"/>
      <dgm:spPr>
        <a:solidFill>
          <a:schemeClr val="tx1"/>
        </a:solidFill>
      </dgm:spPr>
      <dgm:t>
        <a:bodyPr/>
        <a:lstStyle/>
        <a:p>
          <a:endParaRPr lang="en-AU" sz="1150" b="1"/>
        </a:p>
      </dgm:t>
    </dgm:pt>
    <dgm:pt modelId="{4998A6D1-BF53-49C6-A8EF-694AD6B4AAFC}">
      <dgm:prSet phldrT="[Text]" custT="1"/>
      <dgm:spPr>
        <a:solidFill>
          <a:srgbClr val="612A8A"/>
        </a:solidFill>
        <a:ln w="28575">
          <a:noFill/>
        </a:ln>
      </dgm:spPr>
      <dgm:t>
        <a:bodyPr lIns="72000" rIns="0" anchor="ctr" anchorCtr="0"/>
        <a:lstStyle/>
        <a:p>
          <a:pPr marL="138113" indent="-138113" algn="l">
            <a:spcAft>
              <a:spcPts val="600"/>
            </a:spcAft>
            <a:buFont typeface="+mj-lt"/>
            <a:buAutoNum type="arabicPeriod"/>
          </a:pPr>
          <a:r>
            <a:rPr lang="en-AU" sz="1150" b="1" dirty="0"/>
            <a:t>4. Resolve issue(s) to make a decision</a:t>
          </a:r>
        </a:p>
      </dgm:t>
    </dgm:pt>
    <dgm:pt modelId="{15F6A948-F8A5-4651-AD02-58771B53F36A}" type="parTrans" cxnId="{FF6DD97E-0609-4690-8964-0594B5363340}">
      <dgm:prSet/>
      <dgm:spPr/>
      <dgm:t>
        <a:bodyPr/>
        <a:lstStyle/>
        <a:p>
          <a:endParaRPr lang="en-AU" sz="1150" b="1"/>
        </a:p>
      </dgm:t>
    </dgm:pt>
    <dgm:pt modelId="{1256CFE3-9AF2-4175-AFD2-742D0C7C0EF6}" type="sibTrans" cxnId="{FF6DD97E-0609-4690-8964-0594B5363340}">
      <dgm:prSet/>
      <dgm:spPr/>
      <dgm:t>
        <a:bodyPr/>
        <a:lstStyle/>
        <a:p>
          <a:endParaRPr lang="en-AU" sz="1150" b="1"/>
        </a:p>
      </dgm:t>
    </dgm:pt>
    <dgm:pt modelId="{19964A78-EC3B-4A56-B8AF-0583BFB8669B}">
      <dgm:prSet phldrT="[Text]" custT="1"/>
      <dgm:spPr>
        <a:solidFill>
          <a:srgbClr val="A80000"/>
        </a:solidFill>
        <a:ln w="28575">
          <a:noFill/>
        </a:ln>
      </dgm:spPr>
      <dgm:t>
        <a:bodyPr lIns="72000" rIns="0" anchor="ctr" anchorCtr="0"/>
        <a:lstStyle/>
        <a:p>
          <a:pPr marL="138113" indent="-138113" algn="l">
            <a:spcAft>
              <a:spcPts val="600"/>
            </a:spcAft>
            <a:buFont typeface="+mj-lt"/>
            <a:buAutoNum type="arabicPeriod"/>
          </a:pPr>
          <a:r>
            <a:rPr lang="en-AU" sz="1150" b="1" dirty="0"/>
            <a:t>2. Identify assessment issue(s)</a:t>
          </a:r>
        </a:p>
      </dgm:t>
    </dgm:pt>
    <dgm:pt modelId="{9CBDA579-3ED3-46A6-B053-73F9DE9CFA23}" type="parTrans" cxnId="{9055E8C9-AB32-4DCA-9657-E70FCA2BFF17}">
      <dgm:prSet/>
      <dgm:spPr/>
      <dgm:t>
        <a:bodyPr/>
        <a:lstStyle/>
        <a:p>
          <a:endParaRPr lang="en-AU" sz="1150" b="1"/>
        </a:p>
      </dgm:t>
    </dgm:pt>
    <dgm:pt modelId="{1E337763-2C03-4864-A156-A57E335517FE}" type="sibTrans" cxnId="{9055E8C9-AB32-4DCA-9657-E70FCA2BFF17}">
      <dgm:prSet custT="1"/>
      <dgm:spPr>
        <a:solidFill>
          <a:schemeClr val="tx1"/>
        </a:solidFill>
      </dgm:spPr>
      <dgm:t>
        <a:bodyPr/>
        <a:lstStyle/>
        <a:p>
          <a:endParaRPr lang="en-AU" sz="1150" b="1"/>
        </a:p>
      </dgm:t>
    </dgm:pt>
    <dgm:pt modelId="{5E5A04BB-5204-4AD6-8E3A-5F938EDA4C19}">
      <dgm:prSet custT="1"/>
      <dgm:spPr>
        <a:solidFill>
          <a:srgbClr val="3A8657"/>
        </a:solidFill>
        <a:ln w="28575">
          <a:noFill/>
        </a:ln>
      </dgm:spPr>
      <dgm:t>
        <a:bodyPr lIns="72000" rIns="0" anchor="ctr" anchorCtr="0"/>
        <a:lstStyle/>
        <a:p>
          <a:pPr marL="138113" indent="-138113" algn="l">
            <a:spcAft>
              <a:spcPts val="600"/>
            </a:spcAft>
            <a:buNone/>
          </a:pPr>
          <a:r>
            <a:rPr lang="en-AU" sz="1150" b="1" dirty="0"/>
            <a:t>3. Research issue(s) and document evidence </a:t>
          </a:r>
        </a:p>
      </dgm:t>
    </dgm:pt>
    <dgm:pt modelId="{A0EA5F7D-2F49-4657-AD9A-0D70A86D3EBD}" type="parTrans" cxnId="{F7CAEE1F-9568-4C18-8F0C-27E311F403D0}">
      <dgm:prSet/>
      <dgm:spPr/>
      <dgm:t>
        <a:bodyPr/>
        <a:lstStyle/>
        <a:p>
          <a:endParaRPr lang="en-AU" sz="1150" b="1"/>
        </a:p>
      </dgm:t>
    </dgm:pt>
    <dgm:pt modelId="{F93B09E6-2DD4-4E29-B5E1-4C970AB24233}" type="sibTrans" cxnId="{F7CAEE1F-9568-4C18-8F0C-27E311F403D0}">
      <dgm:prSet custT="1"/>
      <dgm:spPr>
        <a:solidFill>
          <a:schemeClr val="tx1"/>
        </a:solidFill>
      </dgm:spPr>
      <dgm:t>
        <a:bodyPr/>
        <a:lstStyle/>
        <a:p>
          <a:endParaRPr lang="en-AU" sz="1150" b="1"/>
        </a:p>
      </dgm:t>
    </dgm:pt>
    <dgm:pt modelId="{85526A45-0C61-4A11-86D3-7C503B98BFD9}" type="pres">
      <dgm:prSet presAssocID="{34938F8B-7947-42B7-950C-00236218D118}" presName="Name0" presStyleCnt="0">
        <dgm:presLayoutVars>
          <dgm:dir/>
          <dgm:animLvl val="lvl"/>
          <dgm:resizeHandles val="exact"/>
        </dgm:presLayoutVars>
      </dgm:prSet>
      <dgm:spPr/>
    </dgm:pt>
    <dgm:pt modelId="{4F784838-CD2B-49A7-927A-602DC9F8B251}" type="pres">
      <dgm:prSet presAssocID="{B44D4BD7-1A74-4376-A9FF-8C1A08541312}" presName="parTxOnly" presStyleLbl="node1" presStyleIdx="0" presStyleCnt="4" custScaleY="113660">
        <dgm:presLayoutVars>
          <dgm:chMax val="0"/>
          <dgm:chPref val="0"/>
          <dgm:bulletEnabled val="1"/>
        </dgm:presLayoutVars>
      </dgm:prSet>
      <dgm:spPr/>
    </dgm:pt>
    <dgm:pt modelId="{ABA24B89-D6C8-4FB7-ADD4-BB5C0648F933}" type="pres">
      <dgm:prSet presAssocID="{46FB6302-5EB5-4992-994F-32FF5BC8A841}" presName="parTxOnlySpace" presStyleCnt="0"/>
      <dgm:spPr/>
    </dgm:pt>
    <dgm:pt modelId="{7FFA5B50-ACDA-46A7-9306-62147418A22B}" type="pres">
      <dgm:prSet presAssocID="{19964A78-EC3B-4A56-B8AF-0583BFB8669B}" presName="parTxOnly" presStyleLbl="node1" presStyleIdx="1" presStyleCnt="4" custScaleY="113660">
        <dgm:presLayoutVars>
          <dgm:chMax val="0"/>
          <dgm:chPref val="0"/>
          <dgm:bulletEnabled val="1"/>
        </dgm:presLayoutVars>
      </dgm:prSet>
      <dgm:spPr/>
    </dgm:pt>
    <dgm:pt modelId="{0A05571D-A2E3-4731-A195-370B524F90E6}" type="pres">
      <dgm:prSet presAssocID="{1E337763-2C03-4864-A156-A57E335517FE}" presName="parTxOnlySpace" presStyleCnt="0"/>
      <dgm:spPr/>
    </dgm:pt>
    <dgm:pt modelId="{CD574B46-5821-44B0-96D7-021ED2244B99}" type="pres">
      <dgm:prSet presAssocID="{5E5A04BB-5204-4AD6-8E3A-5F938EDA4C19}" presName="parTxOnly" presStyleLbl="node1" presStyleIdx="2" presStyleCnt="4" custScaleY="113660">
        <dgm:presLayoutVars>
          <dgm:chMax val="0"/>
          <dgm:chPref val="0"/>
          <dgm:bulletEnabled val="1"/>
        </dgm:presLayoutVars>
      </dgm:prSet>
      <dgm:spPr/>
    </dgm:pt>
    <dgm:pt modelId="{819FDA44-2D52-4ECF-9093-35873E11F24F}" type="pres">
      <dgm:prSet presAssocID="{F93B09E6-2DD4-4E29-B5E1-4C970AB24233}" presName="parTxOnlySpace" presStyleCnt="0"/>
      <dgm:spPr/>
    </dgm:pt>
    <dgm:pt modelId="{4CEABF78-FA11-42F1-B6A0-46DFEC3862DA}" type="pres">
      <dgm:prSet presAssocID="{4998A6D1-BF53-49C6-A8EF-694AD6B4AAFC}" presName="parTxOnly" presStyleLbl="node1" presStyleIdx="3" presStyleCnt="4" custScaleY="113660">
        <dgm:presLayoutVars>
          <dgm:chMax val="0"/>
          <dgm:chPref val="0"/>
          <dgm:bulletEnabled val="1"/>
        </dgm:presLayoutVars>
      </dgm:prSet>
      <dgm:spPr/>
    </dgm:pt>
  </dgm:ptLst>
  <dgm:cxnLst>
    <dgm:cxn modelId="{EDFD160E-9AC7-498A-9B4D-C8C08A3C95A9}" srcId="{34938F8B-7947-42B7-950C-00236218D118}" destId="{B44D4BD7-1A74-4376-A9FF-8C1A08541312}" srcOrd="0" destOrd="0" parTransId="{095ED6FB-CC69-4E25-95BD-8821322593C8}" sibTransId="{46FB6302-5EB5-4992-994F-32FF5BC8A841}"/>
    <dgm:cxn modelId="{F7CAEE1F-9568-4C18-8F0C-27E311F403D0}" srcId="{34938F8B-7947-42B7-950C-00236218D118}" destId="{5E5A04BB-5204-4AD6-8E3A-5F938EDA4C19}" srcOrd="2" destOrd="0" parTransId="{A0EA5F7D-2F49-4657-AD9A-0D70A86D3EBD}" sibTransId="{F93B09E6-2DD4-4E29-B5E1-4C970AB24233}"/>
    <dgm:cxn modelId="{4D638749-5AF3-4301-A8A2-75EAF5BF0DA8}" type="presOf" srcId="{4998A6D1-BF53-49C6-A8EF-694AD6B4AAFC}" destId="{4CEABF78-FA11-42F1-B6A0-46DFEC3862DA}" srcOrd="0" destOrd="0" presId="urn:microsoft.com/office/officeart/2005/8/layout/chevron1"/>
    <dgm:cxn modelId="{D3975759-8E51-46EE-8989-D6BBC070D961}" type="presOf" srcId="{19964A78-EC3B-4A56-B8AF-0583BFB8669B}" destId="{7FFA5B50-ACDA-46A7-9306-62147418A22B}" srcOrd="0" destOrd="0" presId="urn:microsoft.com/office/officeart/2005/8/layout/chevron1"/>
    <dgm:cxn modelId="{FF6DD97E-0609-4690-8964-0594B5363340}" srcId="{34938F8B-7947-42B7-950C-00236218D118}" destId="{4998A6D1-BF53-49C6-A8EF-694AD6B4AAFC}" srcOrd="3" destOrd="0" parTransId="{15F6A948-F8A5-4651-AD02-58771B53F36A}" sibTransId="{1256CFE3-9AF2-4175-AFD2-742D0C7C0EF6}"/>
    <dgm:cxn modelId="{7A005188-8CF8-42CF-A8C1-6CAFFA7EA155}" type="presOf" srcId="{34938F8B-7947-42B7-950C-00236218D118}" destId="{85526A45-0C61-4A11-86D3-7C503B98BFD9}" srcOrd="0" destOrd="0" presId="urn:microsoft.com/office/officeart/2005/8/layout/chevron1"/>
    <dgm:cxn modelId="{93A53391-51C5-421C-B383-66E2D61D937D}" type="presOf" srcId="{5E5A04BB-5204-4AD6-8E3A-5F938EDA4C19}" destId="{CD574B46-5821-44B0-96D7-021ED2244B99}" srcOrd="0" destOrd="0" presId="urn:microsoft.com/office/officeart/2005/8/layout/chevron1"/>
    <dgm:cxn modelId="{CF7518E8-1EB7-455E-97A3-73B9FD545F17}" type="presOf" srcId="{B44D4BD7-1A74-4376-A9FF-8C1A08541312}" destId="{4F784838-CD2B-49A7-927A-602DC9F8B251}" srcOrd="0" destOrd="0" presId="urn:microsoft.com/office/officeart/2005/8/layout/chevron1"/>
    <dgm:cxn modelId="{9055E8C9-AB32-4DCA-9657-E70FCA2BFF17}" srcId="{34938F8B-7947-42B7-950C-00236218D118}" destId="{19964A78-EC3B-4A56-B8AF-0583BFB8669B}" srcOrd="1" destOrd="0" parTransId="{9CBDA579-3ED3-46A6-B053-73F9DE9CFA23}" sibTransId="{1E337763-2C03-4864-A156-A57E335517FE}"/>
    <dgm:cxn modelId="{CAAAB539-DC86-4010-8267-41E2272960A0}" type="presParOf" srcId="{85526A45-0C61-4A11-86D3-7C503B98BFD9}" destId="{4F784838-CD2B-49A7-927A-602DC9F8B251}" srcOrd="0" destOrd="0" presId="urn:microsoft.com/office/officeart/2005/8/layout/chevron1"/>
    <dgm:cxn modelId="{7D1CE455-B6F4-4199-AE54-1DAA5B4E1FEA}" type="presParOf" srcId="{85526A45-0C61-4A11-86D3-7C503B98BFD9}" destId="{ABA24B89-D6C8-4FB7-ADD4-BB5C0648F933}" srcOrd="1" destOrd="0" presId="urn:microsoft.com/office/officeart/2005/8/layout/chevron1"/>
    <dgm:cxn modelId="{06DC5AA4-3EDB-424F-9033-073BB9427A08}" type="presParOf" srcId="{85526A45-0C61-4A11-86D3-7C503B98BFD9}" destId="{7FFA5B50-ACDA-46A7-9306-62147418A22B}" srcOrd="2" destOrd="0" presId="urn:microsoft.com/office/officeart/2005/8/layout/chevron1"/>
    <dgm:cxn modelId="{33D4AF33-CAE8-4936-AD13-FAED61EB9C95}" type="presParOf" srcId="{85526A45-0C61-4A11-86D3-7C503B98BFD9}" destId="{0A05571D-A2E3-4731-A195-370B524F90E6}" srcOrd="3" destOrd="0" presId="urn:microsoft.com/office/officeart/2005/8/layout/chevron1"/>
    <dgm:cxn modelId="{DC7C2B27-42D7-468D-A23A-AED135324B4F}" type="presParOf" srcId="{85526A45-0C61-4A11-86D3-7C503B98BFD9}" destId="{CD574B46-5821-44B0-96D7-021ED2244B99}" srcOrd="4" destOrd="0" presId="urn:microsoft.com/office/officeart/2005/8/layout/chevron1"/>
    <dgm:cxn modelId="{C311950C-3CCA-4365-9641-9BA983ED98F9}" type="presParOf" srcId="{85526A45-0C61-4A11-86D3-7C503B98BFD9}" destId="{819FDA44-2D52-4ECF-9093-35873E11F24F}" srcOrd="5" destOrd="0" presId="urn:microsoft.com/office/officeart/2005/8/layout/chevron1"/>
    <dgm:cxn modelId="{D1C7BC89-6E51-4C7F-8CD3-77B0726B5BA6}" type="presParOf" srcId="{85526A45-0C61-4A11-86D3-7C503B98BFD9}" destId="{4CEABF78-FA11-42F1-B6A0-46DFEC3862DA}" srcOrd="6" destOrd="0" presId="urn:microsoft.com/office/officeart/2005/8/layout/chevron1"/>
  </dgm:cxnLst>
  <dgm:bg/>
  <dgm:whole>
    <a:ln w="3175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173E52-8ECA-4252-8656-692BDB881E5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AU"/>
        </a:p>
      </dgm:t>
    </dgm:pt>
    <dgm:pt modelId="{2046B2FD-EAB7-4D39-9454-4B9CDEC15E3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en-AU" sz="1450" dirty="0">
              <a:solidFill>
                <a:schemeClr val="tx1"/>
              </a:solidFill>
            </a:rPr>
            <a:t>Establish your qualifications recognition framework and approach for your specific purpose (e.g. </a:t>
          </a:r>
          <a:r>
            <a:rPr lang="en-AU" sz="1450">
              <a:solidFill>
                <a:schemeClr val="tx1"/>
              </a:solidFill>
            </a:rPr>
            <a:t>student admissions, employment</a:t>
          </a:r>
          <a:r>
            <a:rPr lang="en-AU" sz="1450" dirty="0">
              <a:solidFill>
                <a:schemeClr val="tx1"/>
              </a:solidFill>
            </a:rPr>
            <a:t>)</a:t>
          </a:r>
        </a:p>
      </dgm:t>
    </dgm:pt>
    <dgm:pt modelId="{E2386088-2203-43F3-83EE-61B79041EC58}" type="parTrans" cxnId="{73CF445A-BC78-4C47-9E9A-4C0ECF5A1936}">
      <dgm:prSet/>
      <dgm:spPr/>
      <dgm:t>
        <a:bodyPr/>
        <a:lstStyle/>
        <a:p>
          <a:endParaRPr lang="en-AU" sz="1300">
            <a:solidFill>
              <a:schemeClr val="tx1"/>
            </a:solidFill>
          </a:endParaRPr>
        </a:p>
      </dgm:t>
    </dgm:pt>
    <dgm:pt modelId="{F8EDDE51-DF08-4B5D-AFF4-47F8096E7935}" type="sibTrans" cxnId="{73CF445A-BC78-4C47-9E9A-4C0ECF5A1936}">
      <dgm:prSet/>
      <dgm:spPr>
        <a:solidFill>
          <a:schemeClr val="tx1"/>
        </a:solidFill>
        <a:ln>
          <a:noFill/>
        </a:ln>
      </dgm:spPr>
      <dgm:t>
        <a:bodyPr/>
        <a:lstStyle/>
        <a:p>
          <a:endParaRPr lang="en-AU" sz="1300">
            <a:solidFill>
              <a:schemeClr val="tx1"/>
            </a:solidFill>
          </a:endParaRPr>
        </a:p>
      </dgm:t>
    </dgm:pt>
    <dgm:pt modelId="{B9E653EC-40D0-438F-96DB-975B48F013DB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en-AU" sz="1450" dirty="0">
              <a:solidFill>
                <a:schemeClr val="tx1"/>
              </a:solidFill>
            </a:rPr>
            <a:t>Establish your benchmark and develop assessment policies, ensure transparency</a:t>
          </a:r>
        </a:p>
      </dgm:t>
    </dgm:pt>
    <dgm:pt modelId="{AB273214-2B3F-4AB5-BCB4-4E5D29CFFA48}" type="parTrans" cxnId="{1D33E72C-E026-41F9-B08C-7828951628A5}">
      <dgm:prSet/>
      <dgm:spPr/>
      <dgm:t>
        <a:bodyPr/>
        <a:lstStyle/>
        <a:p>
          <a:endParaRPr lang="en-AU" sz="1300">
            <a:solidFill>
              <a:schemeClr val="tx1"/>
            </a:solidFill>
          </a:endParaRPr>
        </a:p>
      </dgm:t>
    </dgm:pt>
    <dgm:pt modelId="{6A44DF3D-BBD7-49DA-9F70-E238E2CAC110}" type="sibTrans" cxnId="{1D33E72C-E026-41F9-B08C-7828951628A5}">
      <dgm:prSet/>
      <dgm:spPr/>
      <dgm:t>
        <a:bodyPr/>
        <a:lstStyle/>
        <a:p>
          <a:endParaRPr lang="en-AU" sz="1300">
            <a:solidFill>
              <a:schemeClr val="tx1"/>
            </a:solidFill>
          </a:endParaRPr>
        </a:p>
      </dgm:t>
    </dgm:pt>
    <dgm:pt modelId="{75E42BAF-A63A-456B-B2D5-80CDDBEFBBF6}">
      <dgm:prSet custT="1"/>
      <dgm:spPr>
        <a:ln>
          <a:solidFill>
            <a:schemeClr val="tx1"/>
          </a:solidFill>
        </a:ln>
      </dgm:spPr>
      <dgm:t>
        <a:bodyPr/>
        <a:lstStyle/>
        <a:p>
          <a:pPr>
            <a:spcAft>
              <a:spcPts val="300"/>
            </a:spcAft>
          </a:pPr>
          <a:r>
            <a:rPr lang="en-AU" sz="1450" dirty="0">
              <a:solidFill>
                <a:schemeClr val="tx1"/>
              </a:solidFill>
            </a:rPr>
            <a:t>Develop a </a:t>
          </a:r>
          <a:r>
            <a:rPr lang="en-AU" sz="1450" b="1" dirty="0">
              <a:solidFill>
                <a:schemeClr val="tx1"/>
              </a:solidFill>
            </a:rPr>
            <a:t>flexible assessment methodology </a:t>
          </a:r>
          <a:r>
            <a:rPr lang="en-AU" sz="1450" dirty="0">
              <a:solidFill>
                <a:schemeClr val="tx1"/>
              </a:solidFill>
            </a:rPr>
            <a:t>(</a:t>
          </a:r>
          <a:r>
            <a:rPr lang="en-AU" sz="1450" b="0" u="sng" dirty="0">
              <a:solidFill>
                <a:schemeClr val="tx1"/>
              </a:solidFill>
            </a:rPr>
            <a:t>qualitative over quantitative</a:t>
          </a:r>
          <a:r>
            <a:rPr lang="en-AU" sz="1450" dirty="0">
              <a:solidFill>
                <a:schemeClr val="tx1"/>
              </a:solidFill>
            </a:rPr>
            <a:t>) that supports student mobility (Tokyo Convention), manages differences in overseas qualifications </a:t>
          </a:r>
          <a:r>
            <a:rPr lang="en-AU" sz="1450" u="none" dirty="0">
              <a:solidFill>
                <a:schemeClr val="tx1"/>
              </a:solidFill>
            </a:rPr>
            <a:t>and</a:t>
          </a:r>
          <a:r>
            <a:rPr lang="en-AU" sz="1450" dirty="0">
              <a:solidFill>
                <a:schemeClr val="tx1"/>
              </a:solidFill>
            </a:rPr>
            <a:t> maintains quality standards</a:t>
          </a:r>
        </a:p>
      </dgm:t>
    </dgm:pt>
    <dgm:pt modelId="{35771BBE-7060-41A6-A38B-A7CBAD8FCFC5}" type="parTrans" cxnId="{CB5C3E15-6F3F-4EC8-811B-9542D5275C36}">
      <dgm:prSet/>
      <dgm:spPr/>
      <dgm:t>
        <a:bodyPr/>
        <a:lstStyle/>
        <a:p>
          <a:endParaRPr lang="en-AU" sz="1300">
            <a:solidFill>
              <a:schemeClr val="tx1"/>
            </a:solidFill>
          </a:endParaRPr>
        </a:p>
      </dgm:t>
    </dgm:pt>
    <dgm:pt modelId="{45FDE1D0-EAC9-41F8-99D1-B5907C11D212}" type="sibTrans" cxnId="{CB5C3E15-6F3F-4EC8-811B-9542D5275C36}">
      <dgm:prSet/>
      <dgm:spPr/>
      <dgm:t>
        <a:bodyPr/>
        <a:lstStyle/>
        <a:p>
          <a:endParaRPr lang="en-AU" sz="1300">
            <a:solidFill>
              <a:schemeClr val="tx1"/>
            </a:solidFill>
          </a:endParaRPr>
        </a:p>
      </dgm:t>
    </dgm:pt>
    <dgm:pt modelId="{BBC3FC99-D0C9-4C97-81D3-5C0E6504DBC0}" type="pres">
      <dgm:prSet presAssocID="{B7173E52-8ECA-4252-8656-692BDB881E59}" presName="Name0" presStyleCnt="0">
        <dgm:presLayoutVars>
          <dgm:chMax val="7"/>
          <dgm:chPref val="7"/>
          <dgm:dir/>
        </dgm:presLayoutVars>
      </dgm:prSet>
      <dgm:spPr/>
    </dgm:pt>
    <dgm:pt modelId="{D2D6135F-DCFC-4520-A691-AAE9AEC82C57}" type="pres">
      <dgm:prSet presAssocID="{B7173E52-8ECA-4252-8656-692BDB881E59}" presName="Name1" presStyleCnt="0"/>
      <dgm:spPr/>
    </dgm:pt>
    <dgm:pt modelId="{2A6C30C8-7DF0-4C87-9897-E61E2F035089}" type="pres">
      <dgm:prSet presAssocID="{B7173E52-8ECA-4252-8656-692BDB881E59}" presName="cycle" presStyleCnt="0"/>
      <dgm:spPr/>
    </dgm:pt>
    <dgm:pt modelId="{EED9AB46-A51C-4637-8FFE-66A8F60D91A6}" type="pres">
      <dgm:prSet presAssocID="{B7173E52-8ECA-4252-8656-692BDB881E59}" presName="srcNode" presStyleLbl="node1" presStyleIdx="0" presStyleCnt="3"/>
      <dgm:spPr/>
    </dgm:pt>
    <dgm:pt modelId="{4342E1AE-9091-49E8-9F89-3DB300810A15}" type="pres">
      <dgm:prSet presAssocID="{B7173E52-8ECA-4252-8656-692BDB881E59}" presName="conn" presStyleLbl="parChTrans1D2" presStyleIdx="0" presStyleCnt="1"/>
      <dgm:spPr/>
    </dgm:pt>
    <dgm:pt modelId="{070E7C43-AC04-422C-93B6-7812F32AD409}" type="pres">
      <dgm:prSet presAssocID="{B7173E52-8ECA-4252-8656-692BDB881E59}" presName="extraNode" presStyleLbl="node1" presStyleIdx="0" presStyleCnt="3"/>
      <dgm:spPr/>
    </dgm:pt>
    <dgm:pt modelId="{C6A7CBF6-925B-4E06-848F-C33086C71756}" type="pres">
      <dgm:prSet presAssocID="{B7173E52-8ECA-4252-8656-692BDB881E59}" presName="dstNode" presStyleLbl="node1" presStyleIdx="0" presStyleCnt="3"/>
      <dgm:spPr/>
    </dgm:pt>
    <dgm:pt modelId="{B713E4EC-B19F-442E-B23A-9B9B7B57A99E}" type="pres">
      <dgm:prSet presAssocID="{2046B2FD-EAB7-4D39-9454-4B9CDEC15E3E}" presName="text_1" presStyleLbl="node1" presStyleIdx="0" presStyleCnt="3" custScaleY="109988">
        <dgm:presLayoutVars>
          <dgm:bulletEnabled val="1"/>
        </dgm:presLayoutVars>
      </dgm:prSet>
      <dgm:spPr>
        <a:prstGeom prst="roundRect">
          <a:avLst/>
        </a:prstGeom>
      </dgm:spPr>
    </dgm:pt>
    <dgm:pt modelId="{1B0ED92C-4A3F-4F93-8605-05FC41128C3B}" type="pres">
      <dgm:prSet presAssocID="{2046B2FD-EAB7-4D39-9454-4B9CDEC15E3E}" presName="accent_1" presStyleCnt="0"/>
      <dgm:spPr/>
    </dgm:pt>
    <dgm:pt modelId="{72024543-606A-4DA8-96BA-0E27A637B162}" type="pres">
      <dgm:prSet presAssocID="{2046B2FD-EAB7-4D39-9454-4B9CDEC15E3E}" presName="accentRepeatNode" presStyleLbl="solidFgAcc1" presStyleIdx="0" presStyleCnt="3" custScaleX="89561" custScaleY="89561"/>
      <dgm:spPr>
        <a:solidFill>
          <a:srgbClr val="A80000"/>
        </a:solidFill>
        <a:ln>
          <a:solidFill>
            <a:schemeClr val="tx1"/>
          </a:solidFill>
        </a:ln>
      </dgm:spPr>
    </dgm:pt>
    <dgm:pt modelId="{1C3CD7B9-8BB3-41B4-BB7B-45397B9F2ACB}" type="pres">
      <dgm:prSet presAssocID="{B9E653EC-40D0-438F-96DB-975B48F013DB}" presName="text_2" presStyleLbl="node1" presStyleIdx="1" presStyleCnt="3" custScaleY="109988">
        <dgm:presLayoutVars>
          <dgm:bulletEnabled val="1"/>
        </dgm:presLayoutVars>
      </dgm:prSet>
      <dgm:spPr>
        <a:prstGeom prst="roundRect">
          <a:avLst/>
        </a:prstGeom>
      </dgm:spPr>
    </dgm:pt>
    <dgm:pt modelId="{7F28468C-A12A-4BE8-93B6-384C7022E3FD}" type="pres">
      <dgm:prSet presAssocID="{B9E653EC-40D0-438F-96DB-975B48F013DB}" presName="accent_2" presStyleCnt="0"/>
      <dgm:spPr/>
    </dgm:pt>
    <dgm:pt modelId="{13BAF6B8-F355-4B1A-AF27-AF4C5ED27976}" type="pres">
      <dgm:prSet presAssocID="{B9E653EC-40D0-438F-96DB-975B48F013DB}" presName="accentRepeatNode" presStyleLbl="solidFgAcc1" presStyleIdx="1" presStyleCnt="3" custScaleX="89561" custScaleY="89561"/>
      <dgm:spPr>
        <a:solidFill>
          <a:srgbClr val="3A8657"/>
        </a:solidFill>
        <a:ln>
          <a:solidFill>
            <a:schemeClr val="tx1"/>
          </a:solidFill>
        </a:ln>
      </dgm:spPr>
    </dgm:pt>
    <dgm:pt modelId="{C5805948-AC4B-4607-8F38-7660678F67FD}" type="pres">
      <dgm:prSet presAssocID="{75E42BAF-A63A-456B-B2D5-80CDDBEFBBF6}" presName="text_3" presStyleLbl="node1" presStyleIdx="2" presStyleCnt="3" custScaleY="109988">
        <dgm:presLayoutVars>
          <dgm:bulletEnabled val="1"/>
        </dgm:presLayoutVars>
      </dgm:prSet>
      <dgm:spPr>
        <a:prstGeom prst="roundRect">
          <a:avLst/>
        </a:prstGeom>
      </dgm:spPr>
    </dgm:pt>
    <dgm:pt modelId="{376CED7D-1DB5-450C-936A-0B3E37E688C0}" type="pres">
      <dgm:prSet presAssocID="{75E42BAF-A63A-456B-B2D5-80CDDBEFBBF6}" presName="accent_3" presStyleCnt="0"/>
      <dgm:spPr/>
    </dgm:pt>
    <dgm:pt modelId="{26F2CD18-85A6-4395-864C-17BB2BDFD89E}" type="pres">
      <dgm:prSet presAssocID="{75E42BAF-A63A-456B-B2D5-80CDDBEFBBF6}" presName="accentRepeatNode" presStyleLbl="solidFgAcc1" presStyleIdx="2" presStyleCnt="3" custScaleX="89561" custScaleY="89561"/>
      <dgm:spPr>
        <a:solidFill>
          <a:srgbClr val="2B6CA7"/>
        </a:solidFill>
        <a:ln>
          <a:solidFill>
            <a:schemeClr val="tx1"/>
          </a:solidFill>
        </a:ln>
      </dgm:spPr>
    </dgm:pt>
  </dgm:ptLst>
  <dgm:cxnLst>
    <dgm:cxn modelId="{FB19CC07-F4ED-4923-AB27-AAD6D7598C27}" type="presOf" srcId="{B9E653EC-40D0-438F-96DB-975B48F013DB}" destId="{1C3CD7B9-8BB3-41B4-BB7B-45397B9F2ACB}" srcOrd="0" destOrd="0" presId="urn:microsoft.com/office/officeart/2008/layout/VerticalCurvedList"/>
    <dgm:cxn modelId="{3913C809-5EBD-48BE-B496-6CD9B4C2AA04}" type="presOf" srcId="{B7173E52-8ECA-4252-8656-692BDB881E59}" destId="{BBC3FC99-D0C9-4C97-81D3-5C0E6504DBC0}" srcOrd="0" destOrd="0" presId="urn:microsoft.com/office/officeart/2008/layout/VerticalCurvedList"/>
    <dgm:cxn modelId="{CB5C3E15-6F3F-4EC8-811B-9542D5275C36}" srcId="{B7173E52-8ECA-4252-8656-692BDB881E59}" destId="{75E42BAF-A63A-456B-B2D5-80CDDBEFBBF6}" srcOrd="2" destOrd="0" parTransId="{35771BBE-7060-41A6-A38B-A7CBAD8FCFC5}" sibTransId="{45FDE1D0-EAC9-41F8-99D1-B5907C11D212}"/>
    <dgm:cxn modelId="{1D33E72C-E026-41F9-B08C-7828951628A5}" srcId="{B7173E52-8ECA-4252-8656-692BDB881E59}" destId="{B9E653EC-40D0-438F-96DB-975B48F013DB}" srcOrd="1" destOrd="0" parTransId="{AB273214-2B3F-4AB5-BCB4-4E5D29CFFA48}" sibTransId="{6A44DF3D-BBD7-49DA-9F70-E238E2CAC110}"/>
    <dgm:cxn modelId="{44B8A22E-D8A2-4C24-AF92-B3120CA9E179}" type="presOf" srcId="{75E42BAF-A63A-456B-B2D5-80CDDBEFBBF6}" destId="{C5805948-AC4B-4607-8F38-7660678F67FD}" srcOrd="0" destOrd="0" presId="urn:microsoft.com/office/officeart/2008/layout/VerticalCurvedList"/>
    <dgm:cxn modelId="{73CF445A-BC78-4C47-9E9A-4C0ECF5A1936}" srcId="{B7173E52-8ECA-4252-8656-692BDB881E59}" destId="{2046B2FD-EAB7-4D39-9454-4B9CDEC15E3E}" srcOrd="0" destOrd="0" parTransId="{E2386088-2203-43F3-83EE-61B79041EC58}" sibTransId="{F8EDDE51-DF08-4B5D-AFF4-47F8096E7935}"/>
    <dgm:cxn modelId="{75AFCA97-62A3-4F4A-9186-9DB0368F65E7}" type="presOf" srcId="{2046B2FD-EAB7-4D39-9454-4B9CDEC15E3E}" destId="{B713E4EC-B19F-442E-B23A-9B9B7B57A99E}" srcOrd="0" destOrd="0" presId="urn:microsoft.com/office/officeart/2008/layout/VerticalCurvedList"/>
    <dgm:cxn modelId="{64B4E0B4-EF68-412F-BF4C-5B5ACF130E40}" type="presOf" srcId="{F8EDDE51-DF08-4B5D-AFF4-47F8096E7935}" destId="{4342E1AE-9091-49E8-9F89-3DB300810A15}" srcOrd="0" destOrd="0" presId="urn:microsoft.com/office/officeart/2008/layout/VerticalCurvedList"/>
    <dgm:cxn modelId="{99119001-4D05-419E-B579-6955623B5D58}" type="presParOf" srcId="{BBC3FC99-D0C9-4C97-81D3-5C0E6504DBC0}" destId="{D2D6135F-DCFC-4520-A691-AAE9AEC82C57}" srcOrd="0" destOrd="0" presId="urn:microsoft.com/office/officeart/2008/layout/VerticalCurvedList"/>
    <dgm:cxn modelId="{215B3D0A-C166-4B10-9111-98BF1F822468}" type="presParOf" srcId="{D2D6135F-DCFC-4520-A691-AAE9AEC82C57}" destId="{2A6C30C8-7DF0-4C87-9897-E61E2F035089}" srcOrd="0" destOrd="0" presId="urn:microsoft.com/office/officeart/2008/layout/VerticalCurvedList"/>
    <dgm:cxn modelId="{522A0A1F-DAC1-49AB-9C67-1F52EA83E0CE}" type="presParOf" srcId="{2A6C30C8-7DF0-4C87-9897-E61E2F035089}" destId="{EED9AB46-A51C-4637-8FFE-66A8F60D91A6}" srcOrd="0" destOrd="0" presId="urn:microsoft.com/office/officeart/2008/layout/VerticalCurvedList"/>
    <dgm:cxn modelId="{835435B8-779E-4CBE-A619-6D9BBB55E990}" type="presParOf" srcId="{2A6C30C8-7DF0-4C87-9897-E61E2F035089}" destId="{4342E1AE-9091-49E8-9F89-3DB300810A15}" srcOrd="1" destOrd="0" presId="urn:microsoft.com/office/officeart/2008/layout/VerticalCurvedList"/>
    <dgm:cxn modelId="{D385E936-3AF0-44A2-8951-8470715C9CA4}" type="presParOf" srcId="{2A6C30C8-7DF0-4C87-9897-E61E2F035089}" destId="{070E7C43-AC04-422C-93B6-7812F32AD409}" srcOrd="2" destOrd="0" presId="urn:microsoft.com/office/officeart/2008/layout/VerticalCurvedList"/>
    <dgm:cxn modelId="{6B37E8F6-CDD1-4ABC-A5B2-FF0442A8A7FE}" type="presParOf" srcId="{2A6C30C8-7DF0-4C87-9897-E61E2F035089}" destId="{C6A7CBF6-925B-4E06-848F-C33086C71756}" srcOrd="3" destOrd="0" presId="urn:microsoft.com/office/officeart/2008/layout/VerticalCurvedList"/>
    <dgm:cxn modelId="{956746CA-C4A6-4C20-9A39-3D017FB58E84}" type="presParOf" srcId="{D2D6135F-DCFC-4520-A691-AAE9AEC82C57}" destId="{B713E4EC-B19F-442E-B23A-9B9B7B57A99E}" srcOrd="1" destOrd="0" presId="urn:microsoft.com/office/officeart/2008/layout/VerticalCurvedList"/>
    <dgm:cxn modelId="{EC1DBA00-EFAD-4AE8-9AFE-35AE633EF9B2}" type="presParOf" srcId="{D2D6135F-DCFC-4520-A691-AAE9AEC82C57}" destId="{1B0ED92C-4A3F-4F93-8605-05FC41128C3B}" srcOrd="2" destOrd="0" presId="urn:microsoft.com/office/officeart/2008/layout/VerticalCurvedList"/>
    <dgm:cxn modelId="{CCD4FA42-322E-44D3-BE47-7BF78540FAA2}" type="presParOf" srcId="{1B0ED92C-4A3F-4F93-8605-05FC41128C3B}" destId="{72024543-606A-4DA8-96BA-0E27A637B162}" srcOrd="0" destOrd="0" presId="urn:microsoft.com/office/officeart/2008/layout/VerticalCurvedList"/>
    <dgm:cxn modelId="{147E5FC4-22C3-43FD-A699-D931EB6A14D6}" type="presParOf" srcId="{D2D6135F-DCFC-4520-A691-AAE9AEC82C57}" destId="{1C3CD7B9-8BB3-41B4-BB7B-45397B9F2ACB}" srcOrd="3" destOrd="0" presId="urn:microsoft.com/office/officeart/2008/layout/VerticalCurvedList"/>
    <dgm:cxn modelId="{40AB7E82-7DF8-4676-ABE0-4FF7ACC112C5}" type="presParOf" srcId="{D2D6135F-DCFC-4520-A691-AAE9AEC82C57}" destId="{7F28468C-A12A-4BE8-93B6-384C7022E3FD}" srcOrd="4" destOrd="0" presId="urn:microsoft.com/office/officeart/2008/layout/VerticalCurvedList"/>
    <dgm:cxn modelId="{C46AD245-62BB-4E5F-B4C2-0D1F215FF6D4}" type="presParOf" srcId="{7F28468C-A12A-4BE8-93B6-384C7022E3FD}" destId="{13BAF6B8-F355-4B1A-AF27-AF4C5ED27976}" srcOrd="0" destOrd="0" presId="urn:microsoft.com/office/officeart/2008/layout/VerticalCurvedList"/>
    <dgm:cxn modelId="{BFFF7CAE-20DD-4C31-8B70-0D3133FF1A20}" type="presParOf" srcId="{D2D6135F-DCFC-4520-A691-AAE9AEC82C57}" destId="{C5805948-AC4B-4607-8F38-7660678F67FD}" srcOrd="5" destOrd="0" presId="urn:microsoft.com/office/officeart/2008/layout/VerticalCurvedList"/>
    <dgm:cxn modelId="{9C00BDD2-BF62-4E3F-9316-050B73FFDE0D}" type="presParOf" srcId="{D2D6135F-DCFC-4520-A691-AAE9AEC82C57}" destId="{376CED7D-1DB5-450C-936A-0B3E37E688C0}" srcOrd="6" destOrd="0" presId="urn:microsoft.com/office/officeart/2008/layout/VerticalCurvedList"/>
    <dgm:cxn modelId="{047FD5F7-7F20-4416-87EE-284D32379F66}" type="presParOf" srcId="{376CED7D-1DB5-450C-936A-0B3E37E688C0}" destId="{26F2CD18-85A6-4395-864C-17BB2BDFD89E}" srcOrd="0" destOrd="0" presId="urn:microsoft.com/office/officeart/2008/layout/VerticalCurvedList"/>
  </dgm:cxnLst>
  <dgm:bg>
    <a:noFill/>
  </dgm:bg>
  <dgm:whole>
    <a:ln w="3175"/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2E1AE-9091-49E8-9F89-3DB300810A15}">
      <dsp:nvSpPr>
        <dsp:cNvPr id="0" name=""/>
        <dsp:cNvSpPr/>
      </dsp:nvSpPr>
      <dsp:spPr>
        <a:xfrm>
          <a:off x="-4069825" y="-624668"/>
          <a:ext cx="4849736" cy="4849736"/>
        </a:xfrm>
        <a:prstGeom prst="blockArc">
          <a:avLst>
            <a:gd name="adj1" fmla="val 18900000"/>
            <a:gd name="adj2" fmla="val 2700000"/>
            <a:gd name="adj3" fmla="val 445"/>
          </a:avLst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3E4EC-B19F-442E-B23A-9B9B7B57A99E}">
      <dsp:nvSpPr>
        <dsp:cNvPr id="0" name=""/>
        <dsp:cNvSpPr/>
      </dsp:nvSpPr>
      <dsp:spPr>
        <a:xfrm>
          <a:off x="291653" y="149747"/>
          <a:ext cx="7846410" cy="4587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87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chemeClr val="tx1"/>
              </a:solidFill>
            </a:rPr>
            <a:t>1. Assessing qualifications for different purposes</a:t>
          </a:r>
        </a:p>
      </dsp:txBody>
      <dsp:txXfrm>
        <a:off x="314047" y="172141"/>
        <a:ext cx="7801622" cy="413961"/>
      </dsp:txXfrm>
    </dsp:sp>
    <dsp:sp modelId="{72024543-606A-4DA8-96BA-0E27A637B162}">
      <dsp:nvSpPr>
        <dsp:cNvPr id="0" name=""/>
        <dsp:cNvSpPr/>
      </dsp:nvSpPr>
      <dsp:spPr>
        <a:xfrm>
          <a:off x="54746" y="142215"/>
          <a:ext cx="473812" cy="473812"/>
        </a:xfrm>
        <a:prstGeom prst="ellipse">
          <a:avLst/>
        </a:prstGeom>
        <a:solidFill>
          <a:srgbClr val="A80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CD7B9-8BB3-41B4-BB7B-45397B9F2ACB}">
      <dsp:nvSpPr>
        <dsp:cNvPr id="0" name=""/>
        <dsp:cNvSpPr/>
      </dsp:nvSpPr>
      <dsp:spPr>
        <a:xfrm>
          <a:off x="603447" y="718250"/>
          <a:ext cx="7534615" cy="4587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87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chemeClr val="tx1"/>
              </a:solidFill>
            </a:rPr>
            <a:t>2. Australia’s recognition system, our role, and our products and services</a:t>
          </a:r>
        </a:p>
      </dsp:txBody>
      <dsp:txXfrm>
        <a:off x="625841" y="740644"/>
        <a:ext cx="7489827" cy="413961"/>
      </dsp:txXfrm>
    </dsp:sp>
    <dsp:sp modelId="{13BAF6B8-F355-4B1A-AF27-AF4C5ED27976}">
      <dsp:nvSpPr>
        <dsp:cNvPr id="0" name=""/>
        <dsp:cNvSpPr/>
      </dsp:nvSpPr>
      <dsp:spPr>
        <a:xfrm>
          <a:off x="366541" y="710718"/>
          <a:ext cx="473812" cy="473812"/>
        </a:xfrm>
        <a:prstGeom prst="ellipse">
          <a:avLst/>
        </a:prstGeom>
        <a:solidFill>
          <a:srgbClr val="3A865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05948-AC4B-4607-8F38-7660678F67FD}">
      <dsp:nvSpPr>
        <dsp:cNvPr id="0" name=""/>
        <dsp:cNvSpPr/>
      </dsp:nvSpPr>
      <dsp:spPr>
        <a:xfrm>
          <a:off x="746023" y="1286753"/>
          <a:ext cx="7392040" cy="4587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87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chemeClr val="tx1"/>
              </a:solidFill>
            </a:rPr>
            <a:t>3. Our assessment methodology</a:t>
          </a:r>
        </a:p>
      </dsp:txBody>
      <dsp:txXfrm>
        <a:off x="768417" y="1309147"/>
        <a:ext cx="7347252" cy="413961"/>
      </dsp:txXfrm>
    </dsp:sp>
    <dsp:sp modelId="{26F2CD18-85A6-4395-864C-17BB2BDFD89E}">
      <dsp:nvSpPr>
        <dsp:cNvPr id="0" name=""/>
        <dsp:cNvSpPr/>
      </dsp:nvSpPr>
      <dsp:spPr>
        <a:xfrm>
          <a:off x="509117" y="1279221"/>
          <a:ext cx="473812" cy="473812"/>
        </a:xfrm>
        <a:prstGeom prst="ellipse">
          <a:avLst/>
        </a:prstGeom>
        <a:solidFill>
          <a:srgbClr val="2B6CA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1B8E9-EAD9-4D7E-976B-A237D14F8C17}">
      <dsp:nvSpPr>
        <dsp:cNvPr id="0" name=""/>
        <dsp:cNvSpPr/>
      </dsp:nvSpPr>
      <dsp:spPr>
        <a:xfrm>
          <a:off x="746023" y="1854896"/>
          <a:ext cx="7392040" cy="4587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87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chemeClr val="tx1"/>
              </a:solidFill>
            </a:rPr>
            <a:t>4. Case study: USA qualification</a:t>
          </a:r>
        </a:p>
      </dsp:txBody>
      <dsp:txXfrm>
        <a:off x="768417" y="1877290"/>
        <a:ext cx="7347252" cy="413961"/>
      </dsp:txXfrm>
    </dsp:sp>
    <dsp:sp modelId="{9EBC3DC0-B982-45E0-9FC3-75A01E2EA1B1}">
      <dsp:nvSpPr>
        <dsp:cNvPr id="0" name=""/>
        <dsp:cNvSpPr/>
      </dsp:nvSpPr>
      <dsp:spPr>
        <a:xfrm>
          <a:off x="509117" y="1847364"/>
          <a:ext cx="473812" cy="473812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396BA-E537-4B4E-9E73-9BB82755FAA2}">
      <dsp:nvSpPr>
        <dsp:cNvPr id="0" name=""/>
        <dsp:cNvSpPr/>
      </dsp:nvSpPr>
      <dsp:spPr>
        <a:xfrm>
          <a:off x="603447" y="2423399"/>
          <a:ext cx="7534615" cy="4587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87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chemeClr val="tx1"/>
              </a:solidFill>
            </a:rPr>
            <a:t>5. Questions and discussion</a:t>
          </a:r>
        </a:p>
      </dsp:txBody>
      <dsp:txXfrm>
        <a:off x="625841" y="2445793"/>
        <a:ext cx="7489827" cy="413961"/>
      </dsp:txXfrm>
    </dsp:sp>
    <dsp:sp modelId="{6FC66408-723F-4A6B-B8F2-EF50DAC36D3E}">
      <dsp:nvSpPr>
        <dsp:cNvPr id="0" name=""/>
        <dsp:cNvSpPr/>
      </dsp:nvSpPr>
      <dsp:spPr>
        <a:xfrm>
          <a:off x="366541" y="2415867"/>
          <a:ext cx="473812" cy="473812"/>
        </a:xfrm>
        <a:prstGeom prst="ellipse">
          <a:avLst/>
        </a:prstGeom>
        <a:solidFill>
          <a:srgbClr val="E6AF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7FAEE-F9FE-41B4-874C-09BA0B4BFBEB}">
      <dsp:nvSpPr>
        <dsp:cNvPr id="0" name=""/>
        <dsp:cNvSpPr/>
      </dsp:nvSpPr>
      <dsp:spPr>
        <a:xfrm>
          <a:off x="291653" y="2991902"/>
          <a:ext cx="7846410" cy="4587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87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>
              <a:solidFill>
                <a:schemeClr val="tx1"/>
              </a:solidFill>
            </a:rPr>
            <a:t>6. Key points</a:t>
          </a:r>
        </a:p>
      </dsp:txBody>
      <dsp:txXfrm>
        <a:off x="314047" y="3014296"/>
        <a:ext cx="7801622" cy="413961"/>
      </dsp:txXfrm>
    </dsp:sp>
    <dsp:sp modelId="{271B06AA-21F0-4814-888C-F4669669A62E}">
      <dsp:nvSpPr>
        <dsp:cNvPr id="0" name=""/>
        <dsp:cNvSpPr/>
      </dsp:nvSpPr>
      <dsp:spPr>
        <a:xfrm>
          <a:off x="54746" y="2984370"/>
          <a:ext cx="473812" cy="473812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424B1-2D53-4D40-B340-1F88E6F62333}">
      <dsp:nvSpPr>
        <dsp:cNvPr id="0" name=""/>
        <dsp:cNvSpPr/>
      </dsp:nvSpPr>
      <dsp:spPr>
        <a:xfrm>
          <a:off x="1459744" y="2184864"/>
          <a:ext cx="977129" cy="977129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50" b="0" kern="1200" dirty="0">
              <a:solidFill>
                <a:schemeClr val="bg1"/>
              </a:solidFill>
            </a:rPr>
            <a:t>Department of Education (policy advice on overseas qualification)</a:t>
          </a:r>
        </a:p>
      </dsp:txBody>
      <dsp:txXfrm>
        <a:off x="1602841" y="2327961"/>
        <a:ext cx="690935" cy="690935"/>
      </dsp:txXfrm>
    </dsp:sp>
    <dsp:sp modelId="{C9F95D6C-0C49-4C7D-B86B-012516344176}">
      <dsp:nvSpPr>
        <dsp:cNvPr id="0" name=""/>
        <dsp:cNvSpPr/>
      </dsp:nvSpPr>
      <dsp:spPr>
        <a:xfrm rot="10790714">
          <a:off x="968307" y="2600441"/>
          <a:ext cx="495575" cy="217168"/>
        </a:xfrm>
        <a:prstGeom prst="leftRightArrow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CAAA043D-82AD-495D-B35A-C953D25C6148}">
      <dsp:nvSpPr>
        <dsp:cNvPr id="0" name=""/>
        <dsp:cNvSpPr/>
      </dsp:nvSpPr>
      <dsp:spPr>
        <a:xfrm>
          <a:off x="-11260" y="2188835"/>
          <a:ext cx="977133" cy="977133"/>
        </a:xfrm>
        <a:prstGeom prst="flowChartConnector">
          <a:avLst/>
        </a:prstGeom>
        <a:solidFill>
          <a:srgbClr val="2B6CA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50" b="0" kern="1200" dirty="0">
              <a:solidFill>
                <a:schemeClr val="bg1"/>
              </a:solidFill>
            </a:rPr>
            <a:t>Universities and other education providers </a:t>
          </a:r>
          <a:br>
            <a:rPr lang="en-AU" sz="850" b="0" kern="1200" dirty="0">
              <a:solidFill>
                <a:schemeClr val="bg1"/>
              </a:solidFill>
            </a:rPr>
          </a:br>
          <a:r>
            <a:rPr lang="en-AU" sz="850" b="0" kern="1200" dirty="0">
              <a:solidFill>
                <a:schemeClr val="bg1"/>
              </a:solidFill>
            </a:rPr>
            <a:t>(admission)</a:t>
          </a:r>
        </a:p>
      </dsp:txBody>
      <dsp:txXfrm>
        <a:off x="131838" y="2331933"/>
        <a:ext cx="690937" cy="690937"/>
      </dsp:txXfrm>
    </dsp:sp>
    <dsp:sp modelId="{7B97918D-1073-42EC-A723-E312F1AF03CB}">
      <dsp:nvSpPr>
        <dsp:cNvPr id="0" name=""/>
        <dsp:cNvSpPr/>
      </dsp:nvSpPr>
      <dsp:spPr>
        <a:xfrm rot="13464868">
          <a:off x="1087494" y="2156177"/>
          <a:ext cx="496323" cy="217168"/>
        </a:xfrm>
        <a:prstGeom prst="leftRightArrow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F794073E-FDB4-47BC-AB32-B8F477CD3E33}">
      <dsp:nvSpPr>
        <dsp:cNvPr id="0" name=""/>
        <dsp:cNvSpPr/>
      </dsp:nvSpPr>
      <dsp:spPr>
        <a:xfrm>
          <a:off x="419104" y="1165278"/>
          <a:ext cx="977133" cy="977133"/>
        </a:xfrm>
        <a:prstGeom prst="flowChartConnector">
          <a:avLst/>
        </a:prstGeom>
        <a:solidFill>
          <a:srgbClr val="2B6CA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50" b="0" kern="1200" dirty="0">
              <a:solidFill>
                <a:schemeClr val="bg1"/>
              </a:solidFill>
            </a:rPr>
            <a:t>Department </a:t>
          </a:r>
          <a:br>
            <a:rPr lang="en-AU" sz="850" b="0" kern="1200" dirty="0">
              <a:solidFill>
                <a:schemeClr val="bg1"/>
              </a:solidFill>
            </a:rPr>
          </a:br>
          <a:r>
            <a:rPr lang="en-AU" sz="850" b="0" kern="1200" dirty="0">
              <a:solidFill>
                <a:schemeClr val="bg1"/>
              </a:solidFill>
            </a:rPr>
            <a:t>of Home Affairs and Assessing Authorities </a:t>
          </a:r>
          <a:br>
            <a:rPr lang="en-AU" sz="850" b="0" kern="1200" dirty="0">
              <a:solidFill>
                <a:schemeClr val="bg1"/>
              </a:solidFill>
            </a:rPr>
          </a:br>
          <a:r>
            <a:rPr lang="en-AU" sz="850" b="0" kern="1200" dirty="0">
              <a:solidFill>
                <a:schemeClr val="bg1"/>
              </a:solidFill>
            </a:rPr>
            <a:t>(skilled migration)</a:t>
          </a:r>
        </a:p>
      </dsp:txBody>
      <dsp:txXfrm>
        <a:off x="562202" y="1308376"/>
        <a:ext cx="690937" cy="690937"/>
      </dsp:txXfrm>
    </dsp:sp>
    <dsp:sp modelId="{00E77B6B-7583-47B3-8C99-0ECAE5BEF50C}">
      <dsp:nvSpPr>
        <dsp:cNvPr id="0" name=""/>
        <dsp:cNvSpPr/>
      </dsp:nvSpPr>
      <dsp:spPr>
        <a:xfrm rot="16200000">
          <a:off x="1701955" y="1818194"/>
          <a:ext cx="496318" cy="217168"/>
        </a:xfrm>
        <a:prstGeom prst="leftRightArrow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D87FB5AB-4E89-4392-8F15-6102AAF66221}">
      <dsp:nvSpPr>
        <dsp:cNvPr id="0" name=""/>
        <dsp:cNvSpPr/>
      </dsp:nvSpPr>
      <dsp:spPr>
        <a:xfrm>
          <a:off x="1459742" y="696021"/>
          <a:ext cx="977133" cy="977133"/>
        </a:xfrm>
        <a:prstGeom prst="flowChartConnector">
          <a:avLst/>
        </a:prstGeom>
        <a:solidFill>
          <a:srgbClr val="2B6CA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50" b="0" kern="1200" dirty="0">
              <a:solidFill>
                <a:schemeClr val="bg1"/>
              </a:solidFill>
            </a:rPr>
            <a:t>Registration or licensing authorities (regulated employment)</a:t>
          </a:r>
        </a:p>
      </dsp:txBody>
      <dsp:txXfrm>
        <a:off x="1602840" y="839119"/>
        <a:ext cx="690937" cy="690937"/>
      </dsp:txXfrm>
    </dsp:sp>
    <dsp:sp modelId="{B5D038AD-1E4D-4B97-8DDC-D88AAE1EA0BE}">
      <dsp:nvSpPr>
        <dsp:cNvPr id="0" name=""/>
        <dsp:cNvSpPr/>
      </dsp:nvSpPr>
      <dsp:spPr>
        <a:xfrm rot="18921320">
          <a:off x="2306073" y="2138677"/>
          <a:ext cx="496318" cy="217168"/>
        </a:xfrm>
        <a:prstGeom prst="leftRightArrow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DD0F793A-D395-47A5-89B9-34C5448BE552}">
      <dsp:nvSpPr>
        <dsp:cNvPr id="0" name=""/>
        <dsp:cNvSpPr/>
      </dsp:nvSpPr>
      <dsp:spPr>
        <a:xfrm>
          <a:off x="2500383" y="1157049"/>
          <a:ext cx="977133" cy="977133"/>
        </a:xfrm>
        <a:prstGeom prst="flowChartConnector">
          <a:avLst/>
        </a:prstGeom>
        <a:solidFill>
          <a:srgbClr val="2B6CA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50" b="0" kern="1200" dirty="0">
              <a:solidFill>
                <a:schemeClr val="bg1"/>
              </a:solidFill>
            </a:rPr>
            <a:t>Employers </a:t>
          </a:r>
          <a:br>
            <a:rPr lang="en-AU" sz="850" b="0" kern="1200" dirty="0">
              <a:solidFill>
                <a:schemeClr val="bg1"/>
              </a:solidFill>
            </a:rPr>
          </a:br>
          <a:r>
            <a:rPr lang="en-AU" sz="850" b="0" kern="1200" dirty="0">
              <a:solidFill>
                <a:schemeClr val="bg1"/>
              </a:solidFill>
            </a:rPr>
            <a:t>(general employment)</a:t>
          </a:r>
        </a:p>
      </dsp:txBody>
      <dsp:txXfrm>
        <a:off x="2643481" y="1300147"/>
        <a:ext cx="690937" cy="690937"/>
      </dsp:txXfrm>
    </dsp:sp>
    <dsp:sp modelId="{E0BE98E9-83F5-4175-98C7-9CFB41E5A176}">
      <dsp:nvSpPr>
        <dsp:cNvPr id="0" name=""/>
        <dsp:cNvSpPr/>
      </dsp:nvSpPr>
      <dsp:spPr>
        <a:xfrm rot="9282">
          <a:off x="2441057" y="2608660"/>
          <a:ext cx="495924" cy="217168"/>
        </a:xfrm>
        <a:prstGeom prst="leftRightArrow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F2569337-F79B-4AE9-B960-F72A743E67AB}">
      <dsp:nvSpPr>
        <dsp:cNvPr id="0" name=""/>
        <dsp:cNvSpPr/>
      </dsp:nvSpPr>
      <dsp:spPr>
        <a:xfrm>
          <a:off x="2931437" y="2188835"/>
          <a:ext cx="977133" cy="977133"/>
        </a:xfrm>
        <a:prstGeom prst="flowChartConnector">
          <a:avLst/>
        </a:prstGeom>
        <a:solidFill>
          <a:srgbClr val="2B6CA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50" b="0" kern="1200" dirty="0">
              <a:solidFill>
                <a:schemeClr val="bg1"/>
              </a:solidFill>
            </a:rPr>
            <a:t>State/territory governments </a:t>
          </a:r>
          <a:br>
            <a:rPr lang="en-AU" sz="850" b="0" kern="1200" dirty="0">
              <a:solidFill>
                <a:schemeClr val="bg1"/>
              </a:solidFill>
            </a:rPr>
          </a:br>
          <a:r>
            <a:rPr lang="en-AU" sz="850" b="0" kern="1200" dirty="0">
              <a:solidFill>
                <a:schemeClr val="bg1"/>
              </a:solidFill>
            </a:rPr>
            <a:t>(general employment)</a:t>
          </a:r>
        </a:p>
      </dsp:txBody>
      <dsp:txXfrm>
        <a:off x="3074535" y="2331933"/>
        <a:ext cx="690937" cy="690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84838-CD2B-49A7-927A-602DC9F8B251}">
      <dsp:nvSpPr>
        <dsp:cNvPr id="0" name=""/>
        <dsp:cNvSpPr/>
      </dsp:nvSpPr>
      <dsp:spPr>
        <a:xfrm>
          <a:off x="0" y="0"/>
          <a:ext cx="2095441" cy="478953"/>
        </a:xfrm>
        <a:prstGeom prst="chevron">
          <a:avLst/>
        </a:prstGeom>
        <a:solidFill>
          <a:srgbClr val="2B6CA7"/>
        </a:solidFill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14669" rIns="0" bIns="14669" numCol="1" spcCol="1270" anchor="ctr" anchorCtr="0">
          <a:noAutofit/>
        </a:bodyPr>
        <a:lstStyle/>
        <a:p>
          <a:pPr marL="138113" lvl="0" indent="-138113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+mj-lt"/>
            <a:buNone/>
          </a:pPr>
          <a:r>
            <a:rPr lang="en-AU" sz="1100" b="1" u="none" kern="1200" dirty="0"/>
            <a:t>1. </a:t>
          </a:r>
          <a:r>
            <a:rPr lang="en-AU" sz="1100" b="1" u="sng" kern="1200" dirty="0"/>
            <a:t>Establish qualification information</a:t>
          </a:r>
        </a:p>
      </dsp:txBody>
      <dsp:txXfrm>
        <a:off x="239477" y="0"/>
        <a:ext cx="1616488" cy="478953"/>
      </dsp:txXfrm>
    </dsp:sp>
    <dsp:sp modelId="{7FFA5B50-ACDA-46A7-9306-62147418A22B}">
      <dsp:nvSpPr>
        <dsp:cNvPr id="0" name=""/>
        <dsp:cNvSpPr/>
      </dsp:nvSpPr>
      <dsp:spPr>
        <a:xfrm>
          <a:off x="1889497" y="0"/>
          <a:ext cx="2095441" cy="478953"/>
        </a:xfrm>
        <a:prstGeom prst="chevron">
          <a:avLst/>
        </a:prstGeom>
        <a:solidFill>
          <a:srgbClr val="A8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669" rIns="0" bIns="14669" numCol="1" spcCol="1270" anchor="ctr" anchorCtr="0">
          <a:noAutofit/>
        </a:bodyPr>
        <a:lstStyle/>
        <a:p>
          <a:pPr marL="138113" lvl="0" indent="-138113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+mj-lt"/>
            <a:buNone/>
          </a:pPr>
          <a:r>
            <a:rPr lang="en-AU" sz="1100" b="0" kern="1200" dirty="0"/>
            <a:t>2. Identify assessment issue(s)</a:t>
          </a:r>
        </a:p>
      </dsp:txBody>
      <dsp:txXfrm>
        <a:off x="2128974" y="0"/>
        <a:ext cx="1616488" cy="478953"/>
      </dsp:txXfrm>
    </dsp:sp>
    <dsp:sp modelId="{CD574B46-5821-44B0-96D7-021ED2244B99}">
      <dsp:nvSpPr>
        <dsp:cNvPr id="0" name=""/>
        <dsp:cNvSpPr/>
      </dsp:nvSpPr>
      <dsp:spPr>
        <a:xfrm>
          <a:off x="3775394" y="0"/>
          <a:ext cx="2095441" cy="478953"/>
        </a:xfrm>
        <a:prstGeom prst="chevron">
          <a:avLst/>
        </a:prstGeom>
        <a:solidFill>
          <a:srgbClr val="3A865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669" rIns="0" bIns="14669" numCol="1" spcCol="1270" anchor="ctr" anchorCtr="0">
          <a:noAutofit/>
        </a:bodyPr>
        <a:lstStyle/>
        <a:p>
          <a:pPr marL="138113" lvl="0" indent="-138113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AU" sz="1100" b="0" kern="1200" dirty="0"/>
            <a:t>3. Research issue(s) and document evidence </a:t>
          </a:r>
        </a:p>
      </dsp:txBody>
      <dsp:txXfrm>
        <a:off x="4014871" y="0"/>
        <a:ext cx="1616488" cy="478953"/>
      </dsp:txXfrm>
    </dsp:sp>
    <dsp:sp modelId="{4CEABF78-FA11-42F1-B6A0-46DFEC3862DA}">
      <dsp:nvSpPr>
        <dsp:cNvPr id="0" name=""/>
        <dsp:cNvSpPr/>
      </dsp:nvSpPr>
      <dsp:spPr>
        <a:xfrm>
          <a:off x="5664891" y="0"/>
          <a:ext cx="2095441" cy="478953"/>
        </a:xfrm>
        <a:prstGeom prst="chevron">
          <a:avLst/>
        </a:prstGeom>
        <a:solidFill>
          <a:srgbClr val="612A8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669" rIns="0" bIns="14669" numCol="1" spcCol="1270" anchor="ctr" anchorCtr="0">
          <a:noAutofit/>
        </a:bodyPr>
        <a:lstStyle/>
        <a:p>
          <a:pPr marL="138113" lvl="0" indent="-138113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+mj-lt"/>
            <a:buNone/>
          </a:pPr>
          <a:r>
            <a:rPr lang="en-AU" sz="1100" b="0" kern="1200" dirty="0"/>
            <a:t>4. Resolve issue(s) to make a decision</a:t>
          </a:r>
        </a:p>
      </dsp:txBody>
      <dsp:txXfrm>
        <a:off x="5904368" y="0"/>
        <a:ext cx="1616488" cy="4789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84838-CD2B-49A7-927A-602DC9F8B251}">
      <dsp:nvSpPr>
        <dsp:cNvPr id="0" name=""/>
        <dsp:cNvSpPr/>
      </dsp:nvSpPr>
      <dsp:spPr>
        <a:xfrm>
          <a:off x="0" y="0"/>
          <a:ext cx="2095441" cy="478953"/>
        </a:xfrm>
        <a:prstGeom prst="chevron">
          <a:avLst/>
        </a:prstGeom>
        <a:solidFill>
          <a:srgbClr val="2B6CA7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14669" rIns="0" bIns="14669" numCol="1" spcCol="1270" anchor="ctr" anchorCtr="0">
          <a:noAutofit/>
        </a:bodyPr>
        <a:lstStyle/>
        <a:p>
          <a:pPr marL="138113" lvl="0" indent="-138113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+mj-lt"/>
            <a:buNone/>
          </a:pPr>
          <a:r>
            <a:rPr lang="en-AU" sz="1100" b="0" kern="1200" dirty="0"/>
            <a:t>1. Establish qualification information</a:t>
          </a:r>
        </a:p>
      </dsp:txBody>
      <dsp:txXfrm>
        <a:off x="239477" y="0"/>
        <a:ext cx="1616488" cy="478953"/>
      </dsp:txXfrm>
    </dsp:sp>
    <dsp:sp modelId="{7FFA5B50-ACDA-46A7-9306-62147418A22B}">
      <dsp:nvSpPr>
        <dsp:cNvPr id="0" name=""/>
        <dsp:cNvSpPr/>
      </dsp:nvSpPr>
      <dsp:spPr>
        <a:xfrm>
          <a:off x="1882062" y="0"/>
          <a:ext cx="2095441" cy="478953"/>
        </a:xfrm>
        <a:prstGeom prst="chevron">
          <a:avLst/>
        </a:prstGeom>
        <a:solidFill>
          <a:srgbClr val="A80000"/>
        </a:solidFill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669" rIns="0" bIns="14669" numCol="1" spcCol="1270" anchor="ctr" anchorCtr="0">
          <a:noAutofit/>
        </a:bodyPr>
        <a:lstStyle/>
        <a:p>
          <a:pPr marL="138113" lvl="0" indent="-138113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+mj-lt"/>
            <a:buNone/>
          </a:pPr>
          <a:r>
            <a:rPr lang="en-AU" sz="1100" b="1" u="none" kern="1200" dirty="0"/>
            <a:t>2. Identify assessment issue(s)</a:t>
          </a:r>
        </a:p>
      </dsp:txBody>
      <dsp:txXfrm>
        <a:off x="2121539" y="0"/>
        <a:ext cx="1616488" cy="478953"/>
      </dsp:txXfrm>
    </dsp:sp>
    <dsp:sp modelId="{CD574B46-5821-44B0-96D7-021ED2244B99}">
      <dsp:nvSpPr>
        <dsp:cNvPr id="0" name=""/>
        <dsp:cNvSpPr/>
      </dsp:nvSpPr>
      <dsp:spPr>
        <a:xfrm>
          <a:off x="3783914" y="0"/>
          <a:ext cx="2095441" cy="478953"/>
        </a:xfrm>
        <a:prstGeom prst="chevron">
          <a:avLst/>
        </a:prstGeom>
        <a:solidFill>
          <a:srgbClr val="3A8657"/>
        </a:solidFill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669" rIns="0" bIns="14669" numCol="1" spcCol="1270" anchor="ctr" anchorCtr="0">
          <a:noAutofit/>
        </a:bodyPr>
        <a:lstStyle/>
        <a:p>
          <a:pPr marL="138113" lvl="0" indent="-138113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AU" sz="1100" b="1" u="none" kern="1200" dirty="0"/>
            <a:t>3. Research issue(s) and document evidence </a:t>
          </a:r>
        </a:p>
      </dsp:txBody>
      <dsp:txXfrm>
        <a:off x="4023391" y="0"/>
        <a:ext cx="1616488" cy="478953"/>
      </dsp:txXfrm>
    </dsp:sp>
    <dsp:sp modelId="{4CEABF78-FA11-42F1-B6A0-46DFEC3862DA}">
      <dsp:nvSpPr>
        <dsp:cNvPr id="0" name=""/>
        <dsp:cNvSpPr/>
      </dsp:nvSpPr>
      <dsp:spPr>
        <a:xfrm>
          <a:off x="5664891" y="0"/>
          <a:ext cx="2095441" cy="478953"/>
        </a:xfrm>
        <a:prstGeom prst="chevron">
          <a:avLst/>
        </a:prstGeom>
        <a:solidFill>
          <a:srgbClr val="612A8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669" rIns="0" bIns="14669" numCol="1" spcCol="1270" anchor="ctr" anchorCtr="0">
          <a:noAutofit/>
        </a:bodyPr>
        <a:lstStyle/>
        <a:p>
          <a:pPr marL="138113" lvl="0" indent="-138113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+mj-lt"/>
            <a:buNone/>
          </a:pPr>
          <a:r>
            <a:rPr lang="en-AU" sz="1100" b="0" kern="1200" dirty="0"/>
            <a:t>4. Resolve issue(s) to make a decision</a:t>
          </a:r>
        </a:p>
      </dsp:txBody>
      <dsp:txXfrm>
        <a:off x="5904368" y="0"/>
        <a:ext cx="1616488" cy="4789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84838-CD2B-49A7-927A-602DC9F8B251}">
      <dsp:nvSpPr>
        <dsp:cNvPr id="0" name=""/>
        <dsp:cNvSpPr/>
      </dsp:nvSpPr>
      <dsp:spPr>
        <a:xfrm>
          <a:off x="0" y="0"/>
          <a:ext cx="2095441" cy="478953"/>
        </a:xfrm>
        <a:prstGeom prst="chevron">
          <a:avLst/>
        </a:prstGeom>
        <a:solidFill>
          <a:srgbClr val="2B6CA7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14669" rIns="0" bIns="14669" numCol="1" spcCol="1270" anchor="ctr" anchorCtr="0">
          <a:noAutofit/>
        </a:bodyPr>
        <a:lstStyle/>
        <a:p>
          <a:pPr marL="138113" lvl="0" indent="-138113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+mj-lt"/>
            <a:buNone/>
          </a:pPr>
          <a:r>
            <a:rPr lang="en-AU" sz="1100" b="0" kern="1200" dirty="0"/>
            <a:t>1. Establish qualification information</a:t>
          </a:r>
        </a:p>
      </dsp:txBody>
      <dsp:txXfrm>
        <a:off x="239477" y="0"/>
        <a:ext cx="1616488" cy="478953"/>
      </dsp:txXfrm>
    </dsp:sp>
    <dsp:sp modelId="{7FFA5B50-ACDA-46A7-9306-62147418A22B}">
      <dsp:nvSpPr>
        <dsp:cNvPr id="0" name=""/>
        <dsp:cNvSpPr/>
      </dsp:nvSpPr>
      <dsp:spPr>
        <a:xfrm>
          <a:off x="1889497" y="0"/>
          <a:ext cx="2095441" cy="478953"/>
        </a:xfrm>
        <a:prstGeom prst="chevron">
          <a:avLst/>
        </a:prstGeom>
        <a:solidFill>
          <a:srgbClr val="A8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669" rIns="0" bIns="14669" numCol="1" spcCol="1270" anchor="ctr" anchorCtr="0">
          <a:noAutofit/>
        </a:bodyPr>
        <a:lstStyle/>
        <a:p>
          <a:pPr marL="138113" lvl="0" indent="-138113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+mj-lt"/>
            <a:buNone/>
          </a:pPr>
          <a:r>
            <a:rPr lang="en-AU" sz="1100" b="0" kern="1200" dirty="0"/>
            <a:t>2. Identify assessment issue(s)</a:t>
          </a:r>
        </a:p>
      </dsp:txBody>
      <dsp:txXfrm>
        <a:off x="2128974" y="0"/>
        <a:ext cx="1616488" cy="478953"/>
      </dsp:txXfrm>
    </dsp:sp>
    <dsp:sp modelId="{CD574B46-5821-44B0-96D7-021ED2244B99}">
      <dsp:nvSpPr>
        <dsp:cNvPr id="0" name=""/>
        <dsp:cNvSpPr/>
      </dsp:nvSpPr>
      <dsp:spPr>
        <a:xfrm>
          <a:off x="3775394" y="0"/>
          <a:ext cx="2095441" cy="478953"/>
        </a:xfrm>
        <a:prstGeom prst="chevron">
          <a:avLst/>
        </a:prstGeom>
        <a:solidFill>
          <a:srgbClr val="3A865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669" rIns="0" bIns="14669" numCol="1" spcCol="1270" anchor="ctr" anchorCtr="0">
          <a:noAutofit/>
        </a:bodyPr>
        <a:lstStyle/>
        <a:p>
          <a:pPr marL="138113" lvl="0" indent="-138113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AU" sz="1100" b="0" kern="1200" dirty="0"/>
            <a:t>3. Research issue(s) and document evidence </a:t>
          </a:r>
        </a:p>
      </dsp:txBody>
      <dsp:txXfrm>
        <a:off x="4014871" y="0"/>
        <a:ext cx="1616488" cy="478953"/>
      </dsp:txXfrm>
    </dsp:sp>
    <dsp:sp modelId="{4CEABF78-FA11-42F1-B6A0-46DFEC3862DA}">
      <dsp:nvSpPr>
        <dsp:cNvPr id="0" name=""/>
        <dsp:cNvSpPr/>
      </dsp:nvSpPr>
      <dsp:spPr>
        <a:xfrm>
          <a:off x="5664891" y="0"/>
          <a:ext cx="2095441" cy="478953"/>
        </a:xfrm>
        <a:prstGeom prst="chevron">
          <a:avLst/>
        </a:prstGeom>
        <a:solidFill>
          <a:srgbClr val="612A8A"/>
        </a:solidFill>
        <a:ln w="762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4669" rIns="0" bIns="14669" numCol="1" spcCol="1270" anchor="ctr" anchorCtr="0">
          <a:noAutofit/>
        </a:bodyPr>
        <a:lstStyle/>
        <a:p>
          <a:pPr marL="138113" lvl="0" indent="-138113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+mj-lt"/>
            <a:buNone/>
          </a:pPr>
          <a:r>
            <a:rPr lang="en-AU" sz="1100" b="1" kern="1200" dirty="0"/>
            <a:t>4. </a:t>
          </a:r>
          <a:r>
            <a:rPr lang="en-AU" sz="1100" b="1" u="none" kern="1200" dirty="0"/>
            <a:t>Resolve issue(s) to make a decision</a:t>
          </a:r>
        </a:p>
      </dsp:txBody>
      <dsp:txXfrm>
        <a:off x="5904368" y="0"/>
        <a:ext cx="1616488" cy="4789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84838-CD2B-49A7-927A-602DC9F8B251}">
      <dsp:nvSpPr>
        <dsp:cNvPr id="0" name=""/>
        <dsp:cNvSpPr/>
      </dsp:nvSpPr>
      <dsp:spPr>
        <a:xfrm>
          <a:off x="3762" y="0"/>
          <a:ext cx="2190234" cy="690337"/>
        </a:xfrm>
        <a:prstGeom prst="chevron">
          <a:avLst/>
        </a:prstGeom>
        <a:solidFill>
          <a:srgbClr val="2B6CA7"/>
        </a:solidFill>
        <a:ln w="285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16002" rIns="0" bIns="16002" numCol="1" spcCol="1270" anchor="ctr" anchorCtr="0">
          <a:noAutofit/>
        </a:bodyPr>
        <a:lstStyle/>
        <a:p>
          <a:pPr marL="138113" lvl="0" indent="-138113" algn="l" defTabSz="511175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+mj-lt"/>
            <a:buNone/>
          </a:pPr>
          <a:r>
            <a:rPr lang="en-AU" sz="1150" b="1" kern="1200" dirty="0"/>
            <a:t>1. Establish qualification information</a:t>
          </a:r>
        </a:p>
      </dsp:txBody>
      <dsp:txXfrm>
        <a:off x="348931" y="0"/>
        <a:ext cx="1499897" cy="690337"/>
      </dsp:txXfrm>
    </dsp:sp>
    <dsp:sp modelId="{7FFA5B50-ACDA-46A7-9306-62147418A22B}">
      <dsp:nvSpPr>
        <dsp:cNvPr id="0" name=""/>
        <dsp:cNvSpPr/>
      </dsp:nvSpPr>
      <dsp:spPr>
        <a:xfrm>
          <a:off x="1974973" y="0"/>
          <a:ext cx="2190234" cy="690337"/>
        </a:xfrm>
        <a:prstGeom prst="chevron">
          <a:avLst/>
        </a:prstGeom>
        <a:solidFill>
          <a:srgbClr val="A80000"/>
        </a:solidFill>
        <a:ln w="285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6002" rIns="0" bIns="16002" numCol="1" spcCol="1270" anchor="ctr" anchorCtr="0">
          <a:noAutofit/>
        </a:bodyPr>
        <a:lstStyle/>
        <a:p>
          <a:pPr marL="138113" lvl="0" indent="-138113" algn="l" defTabSz="511175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+mj-lt"/>
            <a:buNone/>
          </a:pPr>
          <a:r>
            <a:rPr lang="en-AU" sz="1150" b="1" kern="1200" dirty="0"/>
            <a:t>2. Identify assessment issue(s)</a:t>
          </a:r>
        </a:p>
      </dsp:txBody>
      <dsp:txXfrm>
        <a:off x="2320142" y="0"/>
        <a:ext cx="1499897" cy="690337"/>
      </dsp:txXfrm>
    </dsp:sp>
    <dsp:sp modelId="{CD574B46-5821-44B0-96D7-021ED2244B99}">
      <dsp:nvSpPr>
        <dsp:cNvPr id="0" name=""/>
        <dsp:cNvSpPr/>
      </dsp:nvSpPr>
      <dsp:spPr>
        <a:xfrm>
          <a:off x="3946184" y="0"/>
          <a:ext cx="2190234" cy="690337"/>
        </a:xfrm>
        <a:prstGeom prst="chevron">
          <a:avLst/>
        </a:prstGeom>
        <a:solidFill>
          <a:srgbClr val="3A8657"/>
        </a:solidFill>
        <a:ln w="285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6002" rIns="0" bIns="16002" numCol="1" spcCol="1270" anchor="ctr" anchorCtr="0">
          <a:noAutofit/>
        </a:bodyPr>
        <a:lstStyle/>
        <a:p>
          <a:pPr marL="138113" lvl="0" indent="-138113" algn="l" defTabSz="511175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AU" sz="1150" b="1" kern="1200" dirty="0"/>
            <a:t>3. Research issue(s) and document evidence </a:t>
          </a:r>
        </a:p>
      </dsp:txBody>
      <dsp:txXfrm>
        <a:off x="4291353" y="0"/>
        <a:ext cx="1499897" cy="690337"/>
      </dsp:txXfrm>
    </dsp:sp>
    <dsp:sp modelId="{4CEABF78-FA11-42F1-B6A0-46DFEC3862DA}">
      <dsp:nvSpPr>
        <dsp:cNvPr id="0" name=""/>
        <dsp:cNvSpPr/>
      </dsp:nvSpPr>
      <dsp:spPr>
        <a:xfrm>
          <a:off x="5917395" y="0"/>
          <a:ext cx="2190234" cy="690337"/>
        </a:xfrm>
        <a:prstGeom prst="chevron">
          <a:avLst/>
        </a:prstGeom>
        <a:solidFill>
          <a:srgbClr val="612A8A"/>
        </a:solidFill>
        <a:ln w="285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16002" rIns="0" bIns="16002" numCol="1" spcCol="1270" anchor="ctr" anchorCtr="0">
          <a:noAutofit/>
        </a:bodyPr>
        <a:lstStyle/>
        <a:p>
          <a:pPr marL="138113" lvl="0" indent="-138113" algn="l" defTabSz="511175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+mj-lt"/>
            <a:buNone/>
          </a:pPr>
          <a:r>
            <a:rPr lang="en-AU" sz="1150" b="1" kern="1200" dirty="0"/>
            <a:t>4. Resolve issue(s) to make a decision</a:t>
          </a:r>
        </a:p>
      </dsp:txBody>
      <dsp:txXfrm>
        <a:off x="6262564" y="0"/>
        <a:ext cx="1499897" cy="6903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2E1AE-9091-49E8-9F89-3DB300810A15}">
      <dsp:nvSpPr>
        <dsp:cNvPr id="0" name=""/>
        <dsp:cNvSpPr/>
      </dsp:nvSpPr>
      <dsp:spPr>
        <a:xfrm>
          <a:off x="-4069825" y="-624668"/>
          <a:ext cx="4849736" cy="4849736"/>
        </a:xfrm>
        <a:prstGeom prst="blockArc">
          <a:avLst>
            <a:gd name="adj1" fmla="val 18900000"/>
            <a:gd name="adj2" fmla="val 2700000"/>
            <a:gd name="adj3" fmla="val 445"/>
          </a:avLst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3E4EC-B19F-442E-B23A-9B9B7B57A99E}">
      <dsp:nvSpPr>
        <dsp:cNvPr id="0" name=""/>
        <dsp:cNvSpPr/>
      </dsp:nvSpPr>
      <dsp:spPr>
        <a:xfrm>
          <a:off x="501556" y="324079"/>
          <a:ext cx="7636507" cy="7920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63" tIns="38100" rIns="38100" bIns="38100" numCol="1" spcCol="1270" anchor="ctr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50" kern="1200" dirty="0">
              <a:solidFill>
                <a:schemeClr val="tx1"/>
              </a:solidFill>
            </a:rPr>
            <a:t>Establish your qualifications recognition framework and approach for your specific purpose (e.g. </a:t>
          </a:r>
          <a:r>
            <a:rPr lang="en-AU" sz="1450" kern="1200">
              <a:solidFill>
                <a:schemeClr val="tx1"/>
              </a:solidFill>
            </a:rPr>
            <a:t>student admissions, employment</a:t>
          </a:r>
          <a:r>
            <a:rPr lang="en-AU" sz="1450" kern="1200" dirty="0">
              <a:solidFill>
                <a:schemeClr val="tx1"/>
              </a:solidFill>
            </a:rPr>
            <a:t>)</a:t>
          </a:r>
        </a:p>
      </dsp:txBody>
      <dsp:txXfrm>
        <a:off x="540218" y="362741"/>
        <a:ext cx="7559183" cy="714677"/>
      </dsp:txXfrm>
    </dsp:sp>
    <dsp:sp modelId="{72024543-606A-4DA8-96BA-0E27A637B162}">
      <dsp:nvSpPr>
        <dsp:cNvPr id="0" name=""/>
        <dsp:cNvSpPr/>
      </dsp:nvSpPr>
      <dsp:spPr>
        <a:xfrm>
          <a:off x="98487" y="317010"/>
          <a:ext cx="806138" cy="806138"/>
        </a:xfrm>
        <a:prstGeom prst="ellipse">
          <a:avLst/>
        </a:prstGeom>
        <a:solidFill>
          <a:srgbClr val="A80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CD7B9-8BB3-41B4-BB7B-45397B9F2ACB}">
      <dsp:nvSpPr>
        <dsp:cNvPr id="0" name=""/>
        <dsp:cNvSpPr/>
      </dsp:nvSpPr>
      <dsp:spPr>
        <a:xfrm>
          <a:off x="763305" y="1404198"/>
          <a:ext cx="7374758" cy="7920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63" tIns="38100" rIns="38100" bIns="38100" numCol="1" spcCol="1270" anchor="ctr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50" kern="1200" dirty="0">
              <a:solidFill>
                <a:schemeClr val="tx1"/>
              </a:solidFill>
            </a:rPr>
            <a:t>Establish your benchmark and develop assessment policies, ensure transparency</a:t>
          </a:r>
        </a:p>
      </dsp:txBody>
      <dsp:txXfrm>
        <a:off x="801967" y="1442860"/>
        <a:ext cx="7297434" cy="714677"/>
      </dsp:txXfrm>
    </dsp:sp>
    <dsp:sp modelId="{13BAF6B8-F355-4B1A-AF27-AF4C5ED27976}">
      <dsp:nvSpPr>
        <dsp:cNvPr id="0" name=""/>
        <dsp:cNvSpPr/>
      </dsp:nvSpPr>
      <dsp:spPr>
        <a:xfrm>
          <a:off x="360236" y="1397130"/>
          <a:ext cx="806138" cy="806138"/>
        </a:xfrm>
        <a:prstGeom prst="ellipse">
          <a:avLst/>
        </a:prstGeom>
        <a:solidFill>
          <a:srgbClr val="3A865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05948-AC4B-4607-8F38-7660678F67FD}">
      <dsp:nvSpPr>
        <dsp:cNvPr id="0" name=""/>
        <dsp:cNvSpPr/>
      </dsp:nvSpPr>
      <dsp:spPr>
        <a:xfrm>
          <a:off x="501556" y="2484318"/>
          <a:ext cx="7636507" cy="7920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63" tIns="38100" rIns="38100" bIns="38100" numCol="1" spcCol="1270" anchor="ctr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AU" sz="1450" kern="1200" dirty="0">
              <a:solidFill>
                <a:schemeClr val="tx1"/>
              </a:solidFill>
            </a:rPr>
            <a:t>Develop a </a:t>
          </a:r>
          <a:r>
            <a:rPr lang="en-AU" sz="1450" b="1" kern="1200" dirty="0">
              <a:solidFill>
                <a:schemeClr val="tx1"/>
              </a:solidFill>
            </a:rPr>
            <a:t>flexible assessment methodology </a:t>
          </a:r>
          <a:r>
            <a:rPr lang="en-AU" sz="1450" kern="1200" dirty="0">
              <a:solidFill>
                <a:schemeClr val="tx1"/>
              </a:solidFill>
            </a:rPr>
            <a:t>(</a:t>
          </a:r>
          <a:r>
            <a:rPr lang="en-AU" sz="1450" b="0" u="sng" kern="1200" dirty="0">
              <a:solidFill>
                <a:schemeClr val="tx1"/>
              </a:solidFill>
            </a:rPr>
            <a:t>qualitative over quantitative</a:t>
          </a:r>
          <a:r>
            <a:rPr lang="en-AU" sz="1450" kern="1200" dirty="0">
              <a:solidFill>
                <a:schemeClr val="tx1"/>
              </a:solidFill>
            </a:rPr>
            <a:t>) that supports student mobility (Tokyo Convention), manages differences in overseas qualifications </a:t>
          </a:r>
          <a:r>
            <a:rPr lang="en-AU" sz="1450" u="none" kern="1200" dirty="0">
              <a:solidFill>
                <a:schemeClr val="tx1"/>
              </a:solidFill>
            </a:rPr>
            <a:t>and</a:t>
          </a:r>
          <a:r>
            <a:rPr lang="en-AU" sz="1450" kern="1200" dirty="0">
              <a:solidFill>
                <a:schemeClr val="tx1"/>
              </a:solidFill>
            </a:rPr>
            <a:t> maintains quality standards</a:t>
          </a:r>
        </a:p>
      </dsp:txBody>
      <dsp:txXfrm>
        <a:off x="540218" y="2522980"/>
        <a:ext cx="7559183" cy="714677"/>
      </dsp:txXfrm>
    </dsp:sp>
    <dsp:sp modelId="{26F2CD18-85A6-4395-864C-17BB2BDFD89E}">
      <dsp:nvSpPr>
        <dsp:cNvPr id="0" name=""/>
        <dsp:cNvSpPr/>
      </dsp:nvSpPr>
      <dsp:spPr>
        <a:xfrm>
          <a:off x="98487" y="2477250"/>
          <a:ext cx="806138" cy="806138"/>
        </a:xfrm>
        <a:prstGeom prst="ellipse">
          <a:avLst/>
        </a:prstGeom>
        <a:solidFill>
          <a:srgbClr val="2B6CA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C8306197-B16C-4167-B4A2-43E65F1E5A01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4B857B0-241B-4F33-A6B9-B9EFF8928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7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5878F842-560F-42A5-A306-F766D7D6B80D}" type="datetimeFigureOut">
              <a:rPr lang="en-AU" smtClean="0"/>
              <a:t>25/08/2022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787400"/>
            <a:ext cx="547846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161706"/>
            <a:ext cx="5438140" cy="483406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BD3FCEB-6CB7-4478-9568-E9785AFEA6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10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9450" y="642938"/>
            <a:ext cx="5478463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7" y="3883199"/>
            <a:ext cx="5438140" cy="5400501"/>
          </a:xfrm>
        </p:spPr>
        <p:txBody>
          <a:bodyPr/>
          <a:lstStyle/>
          <a:p>
            <a:pPr marL="342870" indent="-342870">
              <a:buFont typeface="Arial" panose="020B0604020202020204" pitchFamily="34" charset="0"/>
              <a:buChar char="•"/>
              <a:tabLst>
                <a:tab pos="-228580" algn="l"/>
                <a:tab pos="910510" algn="l"/>
              </a:tabLst>
            </a:pP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726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063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46113"/>
            <a:ext cx="5326062" cy="3000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8518" y="3811191"/>
            <a:ext cx="5759054" cy="5688632"/>
          </a:xfrm>
        </p:spPr>
        <p:txBody>
          <a:bodyPr/>
          <a:lstStyle/>
          <a:p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20">
              <a:defRPr/>
            </a:pPr>
            <a:fld id="{3BD3FCEB-6CB7-4478-9568-E9785AFEA658}" type="slidenum">
              <a:rPr lang="en-AU">
                <a:solidFill>
                  <a:prstClr val="black"/>
                </a:solidFill>
                <a:latin typeface="Calibri" panose="020F0502020204030204"/>
              </a:rPr>
              <a:pPr defTabSz="914320">
                <a:defRPr/>
              </a:pPr>
              <a:t>11</a:t>
            </a:fld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0044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46113"/>
            <a:ext cx="5326062" cy="3000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8518" y="3811191"/>
            <a:ext cx="5759054" cy="5688632"/>
          </a:xfrm>
        </p:spPr>
        <p:txBody>
          <a:bodyPr/>
          <a:lstStyle/>
          <a:p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20">
              <a:defRPr/>
            </a:pPr>
            <a:fld id="{3BD3FCEB-6CB7-4478-9568-E9785AFEA658}" type="slidenum">
              <a:rPr lang="en-AU">
                <a:solidFill>
                  <a:prstClr val="black"/>
                </a:solidFill>
                <a:latin typeface="Calibri" panose="020F0502020204030204"/>
              </a:rPr>
              <a:pPr defTabSz="914320">
                <a:defRPr/>
              </a:pPr>
              <a:t>13</a:t>
            </a:fld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7149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46113"/>
            <a:ext cx="5326062" cy="3000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8518" y="3811191"/>
            <a:ext cx="5759054" cy="5688632"/>
          </a:xfrm>
        </p:spPr>
        <p:txBody>
          <a:bodyPr/>
          <a:lstStyle/>
          <a:p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20">
              <a:defRPr/>
            </a:pPr>
            <a:fld id="{3BD3FCEB-6CB7-4478-9568-E9785AFEA658}" type="slidenum">
              <a:rPr lang="en-AU">
                <a:solidFill>
                  <a:prstClr val="black"/>
                </a:solidFill>
                <a:latin typeface="Calibri" panose="020F0502020204030204"/>
              </a:rPr>
              <a:pPr defTabSz="914320">
                <a:defRPr/>
              </a:pPr>
              <a:t>2</a:t>
            </a:fld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1708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46113"/>
            <a:ext cx="5326062" cy="3000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8518" y="3811191"/>
            <a:ext cx="5759054" cy="5688632"/>
          </a:xfrm>
        </p:spPr>
        <p:txBody>
          <a:bodyPr/>
          <a:lstStyle/>
          <a:p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20">
              <a:defRPr/>
            </a:pPr>
            <a:fld id="{3BD3FCEB-6CB7-4478-9568-E9785AFEA658}" type="slidenum">
              <a:rPr lang="en-AU">
                <a:solidFill>
                  <a:prstClr val="black"/>
                </a:solidFill>
                <a:latin typeface="Calibri" panose="020F0502020204030204"/>
              </a:rPr>
              <a:pPr defTabSz="914320">
                <a:defRPr/>
              </a:pPr>
              <a:t>3</a:t>
            </a:fld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7576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498475"/>
            <a:ext cx="5480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025" y="3595167"/>
            <a:ext cx="5438140" cy="5688980"/>
          </a:xfrm>
        </p:spPr>
        <p:txBody>
          <a:bodyPr/>
          <a:lstStyle/>
          <a:p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B5434-6479-4AD1-9579-88D5836A2DE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0631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3413" y="571500"/>
            <a:ext cx="5470525" cy="3081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7241" y="3667176"/>
            <a:ext cx="5390305" cy="5687963"/>
          </a:xfrm>
        </p:spPr>
        <p:txBody>
          <a:bodyPr/>
          <a:lstStyle/>
          <a:p>
            <a:pPr marL="342870" indent="-342870">
              <a:buFont typeface="Arial" panose="020B0604020202020204" pitchFamily="34" charset="0"/>
              <a:buChar char="•"/>
              <a:tabLst>
                <a:tab pos="228580" algn="l"/>
              </a:tabLst>
            </a:pP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20">
              <a:defRPr/>
            </a:pPr>
            <a:fld id="{3BD3FCEB-6CB7-4478-9568-E9785AFEA658}" type="slidenum">
              <a:rPr lang="en-AU">
                <a:solidFill>
                  <a:prstClr val="black"/>
                </a:solidFill>
                <a:latin typeface="Calibri" panose="020F0502020204030204"/>
              </a:rPr>
              <a:pPr defTabSz="914320">
                <a:defRPr/>
              </a:pPr>
              <a:t>5</a:t>
            </a:fld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9279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93725" y="439738"/>
            <a:ext cx="59499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9826" y="3946406"/>
            <a:ext cx="6022821" cy="5780125"/>
          </a:xfrm>
        </p:spPr>
        <p:txBody>
          <a:bodyPr/>
          <a:lstStyle/>
          <a:p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776">
              <a:defRPr/>
            </a:pPr>
            <a:fld id="{3BD3FCEB-6CB7-4478-9568-E9785AFEA658}" type="slidenum">
              <a:rPr lang="en-AU">
                <a:solidFill>
                  <a:prstClr val="black"/>
                </a:solidFill>
                <a:latin typeface="Calibri" panose="020F0502020204030204"/>
              </a:rPr>
              <a:pPr defTabSz="947776">
                <a:defRPr/>
              </a:pPr>
              <a:t>6</a:t>
            </a:fld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00513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46113"/>
            <a:ext cx="5326062" cy="3000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8518" y="3811191"/>
            <a:ext cx="5759054" cy="5688632"/>
          </a:xfrm>
        </p:spPr>
        <p:txBody>
          <a:bodyPr/>
          <a:lstStyle/>
          <a:p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20">
              <a:defRPr/>
            </a:pPr>
            <a:fld id="{3BD3FCEB-6CB7-4478-9568-E9785AFEA658}" type="slidenum">
              <a:rPr lang="en-AU">
                <a:solidFill>
                  <a:prstClr val="black"/>
                </a:solidFill>
                <a:latin typeface="Calibri" panose="020F0502020204030204"/>
              </a:rPr>
              <a:pPr defTabSz="914320">
                <a:defRPr/>
              </a:pPr>
              <a:t>7</a:t>
            </a:fld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928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46113"/>
            <a:ext cx="5326062" cy="3000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8518" y="3811191"/>
            <a:ext cx="5759054" cy="5688632"/>
          </a:xfrm>
        </p:spPr>
        <p:txBody>
          <a:bodyPr/>
          <a:lstStyle/>
          <a:p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20">
              <a:defRPr/>
            </a:pPr>
            <a:fld id="{3BD3FCEB-6CB7-4478-9568-E9785AFEA658}" type="slidenum">
              <a:rPr lang="en-AU">
                <a:solidFill>
                  <a:prstClr val="black"/>
                </a:solidFill>
                <a:latin typeface="Calibri" panose="020F0502020204030204"/>
              </a:rPr>
              <a:pPr defTabSz="914320">
                <a:defRPr/>
              </a:pPr>
              <a:t>8</a:t>
            </a:fld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07173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646113"/>
            <a:ext cx="5326062" cy="3000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8518" y="3811191"/>
            <a:ext cx="5759054" cy="5688632"/>
          </a:xfrm>
        </p:spPr>
        <p:txBody>
          <a:bodyPr/>
          <a:lstStyle/>
          <a:p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320">
              <a:defRPr/>
            </a:pPr>
            <a:fld id="{3BD3FCEB-6CB7-4478-9568-E9785AFEA658}" type="slidenum">
              <a:rPr lang="en-AU">
                <a:solidFill>
                  <a:prstClr val="black"/>
                </a:solidFill>
                <a:latin typeface="Calibri" panose="020F0502020204030204"/>
              </a:rPr>
              <a:pPr defTabSz="914320">
                <a:defRPr/>
              </a:pPr>
              <a:t>9</a:t>
            </a:fld>
            <a:endParaRPr lang="en-A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067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4000" y="2044800"/>
            <a:ext cx="6858000" cy="457323"/>
          </a:xfrm>
        </p:spPr>
        <p:txBody>
          <a:bodyPr lIns="0" tIns="0" rIns="0" bIns="0" anchor="t" anchorCtr="0">
            <a:norm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4000" y="2574000"/>
            <a:ext cx="6858000" cy="4321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b="1" dirty="0">
                <a:solidFill>
                  <a:schemeClr val="bg2"/>
                </a:solidFill>
              </a:rPr>
              <a:t>Subtitle style  |  et </a:t>
            </a:r>
            <a:r>
              <a:rPr lang="en-AU" b="1" dirty="0" err="1">
                <a:solidFill>
                  <a:schemeClr val="bg2"/>
                </a:solidFill>
              </a:rPr>
              <a:t>milliaea</a:t>
            </a:r>
            <a:r>
              <a:rPr lang="en-AU" b="1" dirty="0">
                <a:solidFill>
                  <a:schemeClr val="bg2"/>
                </a:solidFill>
              </a:rPr>
              <a:t> </a:t>
            </a:r>
            <a:r>
              <a:rPr lang="en-AU" b="1" dirty="0" err="1">
                <a:solidFill>
                  <a:schemeClr val="bg2"/>
                </a:solidFill>
              </a:rPr>
              <a:t>doluptatur</a:t>
            </a:r>
            <a:r>
              <a:rPr lang="en-AU" b="1" dirty="0">
                <a:solidFill>
                  <a:schemeClr val="bg2"/>
                </a:solidFill>
              </a:rPr>
              <a:t>  |  as </a:t>
            </a:r>
            <a:r>
              <a:rPr lang="en-AU" b="1" dirty="0" err="1">
                <a:solidFill>
                  <a:schemeClr val="bg2"/>
                </a:solidFill>
              </a:rPr>
              <a:t>molupti</a:t>
            </a:r>
            <a:r>
              <a:rPr lang="en-AU" b="1" dirty="0">
                <a:solidFill>
                  <a:schemeClr val="bg2"/>
                </a:solidFill>
              </a:rPr>
              <a:t> </a:t>
            </a:r>
            <a:r>
              <a:rPr lang="en-AU" b="1" dirty="0" err="1">
                <a:solidFill>
                  <a:schemeClr val="bg2"/>
                </a:solidFill>
              </a:rPr>
              <a:t>oribus</a:t>
            </a:r>
            <a:endParaRPr lang="en-AU" b="1" dirty="0">
              <a:solidFill>
                <a:schemeClr val="bg2"/>
              </a:solidFill>
            </a:endParaRPr>
          </a:p>
        </p:txBody>
      </p:sp>
      <p:pic>
        <p:nvPicPr>
          <p:cNvPr id="4" name="Picture 3" descr="Australian Government&#10;Department of Education">
            <a:extLst>
              <a:ext uri="{FF2B5EF4-FFF2-40B4-BE49-F238E27FC236}">
                <a16:creationId xmlns:a16="http://schemas.microsoft.com/office/drawing/2014/main" id="{2A6690E9-B436-4255-ABAB-43AD20BD2B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557907"/>
            <a:ext cx="2273813" cy="5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6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284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102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01985DA5-C056-1DD8-3D06-F48138236A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AU" b="1" dirty="0">
                <a:solidFill>
                  <a:schemeClr val="bg2"/>
                </a:solidFill>
              </a:rPr>
              <a:t>Subtitle style  |  et </a:t>
            </a:r>
            <a:r>
              <a:rPr lang="en-AU" b="1" dirty="0" err="1">
                <a:solidFill>
                  <a:schemeClr val="bg2"/>
                </a:solidFill>
              </a:rPr>
              <a:t>milliaea</a:t>
            </a:r>
            <a:r>
              <a:rPr lang="en-AU" b="1" dirty="0">
                <a:solidFill>
                  <a:schemeClr val="bg2"/>
                </a:solidFill>
              </a:rPr>
              <a:t> </a:t>
            </a:r>
            <a:r>
              <a:rPr lang="en-AU" b="1" dirty="0" err="1">
                <a:solidFill>
                  <a:schemeClr val="bg2"/>
                </a:solidFill>
              </a:rPr>
              <a:t>doluptatur</a:t>
            </a:r>
            <a:r>
              <a:rPr lang="en-AU" b="1" dirty="0">
                <a:solidFill>
                  <a:schemeClr val="bg2"/>
                </a:solidFill>
              </a:rPr>
              <a:t>  |  as </a:t>
            </a:r>
            <a:r>
              <a:rPr lang="en-AU" b="1" dirty="0" err="1">
                <a:solidFill>
                  <a:schemeClr val="bg2"/>
                </a:solidFill>
              </a:rPr>
              <a:t>molupti</a:t>
            </a:r>
            <a:r>
              <a:rPr lang="en-AU" b="1" dirty="0">
                <a:solidFill>
                  <a:schemeClr val="bg2"/>
                </a:solidFill>
              </a:rPr>
              <a:t> </a:t>
            </a:r>
            <a:r>
              <a:rPr lang="en-AU" b="1" dirty="0" err="1">
                <a:solidFill>
                  <a:schemeClr val="bg2"/>
                </a:solidFill>
              </a:rPr>
              <a:t>oribus</a:t>
            </a:r>
            <a:endParaRPr lang="en-AU" b="1" dirty="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2025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3BC88-7E36-4428-94BF-D011E0F038CB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BDF8A-F3AC-4977-BAC0-38A64413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0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05C8B2-3CC6-6172-8F95-37A94A5171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0763"/>
            <a:ext cx="9144000" cy="317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905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rgbClr val="002D3F"/>
          </a:solidFill>
          <a:latin typeface="+mn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907316AB-20F0-5D86-D942-E012F981D1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909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diagramColors" Target="../diagrams/colors4.xml"/><Relationship Id="rId3" Type="http://schemas.openxmlformats.org/officeDocument/2006/relationships/hyperlink" Target="http://www.internationaleducation.gov.au/" TargetMode="External"/><Relationship Id="rId7" Type="http://schemas.microsoft.com/office/2007/relationships/hdphoto" Target="../media/hdphoto1.wdp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diagramLayout" Target="../diagrams/layout4.xml"/><Relationship Id="rId5" Type="http://schemas.openxmlformats.org/officeDocument/2006/relationships/image" Target="../media/image49.png"/><Relationship Id="rId10" Type="http://schemas.openxmlformats.org/officeDocument/2006/relationships/diagramData" Target="../diagrams/data4.xml"/><Relationship Id="rId4" Type="http://schemas.openxmlformats.org/officeDocument/2006/relationships/image" Target="../media/image48.png"/><Relationship Id="rId9" Type="http://schemas.openxmlformats.org/officeDocument/2006/relationships/image" Target="../media/image52.svg"/><Relationship Id="rId14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53.png"/><Relationship Id="rId5" Type="http://schemas.openxmlformats.org/officeDocument/2006/relationships/diagramData" Target="../diagrams/data5.xml"/><Relationship Id="rId10" Type="http://schemas.openxmlformats.org/officeDocument/2006/relationships/image" Target="../media/image46.png"/><Relationship Id="rId4" Type="http://schemas.openxmlformats.org/officeDocument/2006/relationships/image" Target="../media/image7.svg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diagramData" Target="../diagrams/data7.xml"/><Relationship Id="rId18" Type="http://schemas.openxmlformats.org/officeDocument/2006/relationships/image" Target="../media/image5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diagramQuickStyle" Target="../diagrams/quickStyle7.xml"/><Relationship Id="rId10" Type="http://schemas.openxmlformats.org/officeDocument/2006/relationships/image" Target="../media/image13.svg"/><Relationship Id="rId19" Type="http://schemas.openxmlformats.org/officeDocument/2006/relationships/image" Target="../media/image55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diagramData" Target="../diagrams/data1.xml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6.png"/><Relationship Id="rId21" Type="http://schemas.openxmlformats.org/officeDocument/2006/relationships/image" Target="../media/image19.sv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microsoft.com/office/2007/relationships/diagramDrawing" Target="../diagrams/drawing1.xml"/><Relationship Id="rId25" Type="http://schemas.openxmlformats.org/officeDocument/2006/relationships/image" Target="../media/image23.svg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1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24" Type="http://schemas.openxmlformats.org/officeDocument/2006/relationships/image" Target="../media/image22.png"/><Relationship Id="rId5" Type="http://schemas.openxmlformats.org/officeDocument/2006/relationships/image" Target="../media/image8.png"/><Relationship Id="rId15" Type="http://schemas.openxmlformats.org/officeDocument/2006/relationships/diagramQuickStyle" Target="../diagrams/quickStyle1.xml"/><Relationship Id="rId23" Type="http://schemas.openxmlformats.org/officeDocument/2006/relationships/image" Target="../media/image21.svg"/><Relationship Id="rId10" Type="http://schemas.openxmlformats.org/officeDocument/2006/relationships/image" Target="../media/image13.svg"/><Relationship Id="rId19" Type="http://schemas.openxmlformats.org/officeDocument/2006/relationships/image" Target="../media/image17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diagramLayout" Target="../diagrams/layout1.xml"/><Relationship Id="rId22" Type="http://schemas.openxmlformats.org/officeDocument/2006/relationships/image" Target="../media/image20.png"/><Relationship Id="rId27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31.png"/><Relationship Id="rId5" Type="http://schemas.openxmlformats.org/officeDocument/2006/relationships/image" Target="../media/image12.png"/><Relationship Id="rId10" Type="http://schemas.openxmlformats.org/officeDocument/2006/relationships/image" Target="../media/image30.svg"/><Relationship Id="rId4" Type="http://schemas.openxmlformats.org/officeDocument/2006/relationships/image" Target="../media/image17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nationaleducation.gov.au/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7.sv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6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microsoft.com/office/2007/relationships/diagramDrawing" Target="../diagrams/drawing3.xml"/><Relationship Id="rId5" Type="http://schemas.openxmlformats.org/officeDocument/2006/relationships/image" Target="../media/image46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7.svg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D367C9-27E9-43E1-84A1-344810B09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287" y="1826494"/>
            <a:ext cx="7164384" cy="457323"/>
          </a:xfrm>
        </p:spPr>
        <p:txBody>
          <a:bodyPr>
            <a:normAutofit fontScale="90000"/>
          </a:bodyPr>
          <a:lstStyle/>
          <a:p>
            <a:r>
              <a:rPr lang="en-AU" sz="2700" i="0" dirty="0">
                <a:effectLst/>
                <a:latin typeface="+mj-lt"/>
              </a:rPr>
              <a:t>Assessing overseas </a:t>
            </a:r>
            <a:r>
              <a:rPr lang="en-AU" sz="2700" dirty="0">
                <a:latin typeface="+mj-lt"/>
              </a:rPr>
              <a:t>q</a:t>
            </a:r>
            <a:r>
              <a:rPr lang="en-AU" sz="2700" i="0" dirty="0">
                <a:effectLst/>
                <a:latin typeface="+mj-lt"/>
              </a:rPr>
              <a:t>ualifications</a:t>
            </a:r>
            <a:br>
              <a:rPr lang="en-AU" sz="2200" b="1" i="0" dirty="0">
                <a:effectLst/>
                <a:latin typeface="+mj-lt"/>
              </a:rPr>
            </a:br>
            <a:br>
              <a:rPr lang="ja-JP" altLang="en-US" sz="1700" b="0" i="0" dirty="0">
                <a:effectLst/>
                <a:latin typeface="+mj-lt"/>
              </a:rPr>
            </a:br>
            <a:r>
              <a:rPr lang="en-AU" sz="2000" b="0" i="0" dirty="0">
                <a:effectLst/>
                <a:latin typeface="+mj-lt"/>
              </a:rPr>
              <a:t>Summer Institute on International Education, Japan 2022</a:t>
            </a:r>
            <a:br>
              <a:rPr lang="en-AU" sz="2000" i="0" dirty="0">
                <a:effectLst/>
                <a:latin typeface="Archivo Narrow"/>
              </a:rPr>
            </a:br>
            <a:endParaRPr lang="en-AU" sz="1700" dirty="0">
              <a:latin typeface="+mj-l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493D6A-413B-4422-97D1-8554E67E9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3294211"/>
            <a:ext cx="6948360" cy="864227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AU" sz="7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Ms Joanna Wilson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AU" sz="7200" b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Assistant Director, Qualifications Recognition Policy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AU" sz="7200" b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International Partnerships Branch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7200" b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27 August 2022</a:t>
            </a:r>
          </a:p>
          <a:p>
            <a:endParaRPr lang="en-AU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96E1155-3956-47DD-BAB3-21AEB7BF1F72}"/>
              </a:ext>
            </a:extLst>
          </p:cNvPr>
          <p:cNvCxnSpPr>
            <a:cxnSpLocks/>
          </p:cNvCxnSpPr>
          <p:nvPr/>
        </p:nvCxnSpPr>
        <p:spPr>
          <a:xfrm>
            <a:off x="864000" y="2286099"/>
            <a:ext cx="71643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06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8B4EA4-B6BC-441E-8B0C-96ECEB5D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36" y="402728"/>
            <a:ext cx="8067704" cy="431621"/>
          </a:xfrm>
        </p:spPr>
        <p:txBody>
          <a:bodyPr>
            <a:normAutofit/>
          </a:bodyPr>
          <a:lstStyle/>
          <a:p>
            <a:pPr marL="1881188" indent="-1881188"/>
            <a:r>
              <a:rPr lang="en-AU" sz="3000" b="1" u="sng" dirty="0">
                <a:solidFill>
                  <a:schemeClr val="tx1"/>
                </a:solidFill>
              </a:rPr>
              <a:t>Case study</a:t>
            </a:r>
            <a:r>
              <a:rPr lang="en-AU" sz="3000" b="1" dirty="0">
                <a:solidFill>
                  <a:schemeClr val="tx1"/>
                </a:solidFill>
              </a:rPr>
              <a:t>: Assessment of USA Bachelor degree</a:t>
            </a:r>
            <a:endParaRPr lang="en-AU" sz="3000" dirty="0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E38C13-15E3-4095-96BE-1BB1ADCDE7CA}"/>
              </a:ext>
            </a:extLst>
          </p:cNvPr>
          <p:cNvGrpSpPr/>
          <p:nvPr/>
        </p:nvGrpSpPr>
        <p:grpSpPr>
          <a:xfrm>
            <a:off x="366465" y="1764643"/>
            <a:ext cx="7611293" cy="2907354"/>
            <a:chOff x="317912" y="1418521"/>
            <a:chExt cx="9010587" cy="356669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5971ADE-EABC-4690-96C5-CE776D1C7420}"/>
                </a:ext>
              </a:extLst>
            </p:cNvPr>
            <p:cNvSpPr/>
            <p:nvPr/>
          </p:nvSpPr>
          <p:spPr>
            <a:xfrm>
              <a:off x="317912" y="1418521"/>
              <a:ext cx="8228254" cy="2794631"/>
            </a:xfrm>
            <a:prstGeom prst="roundRect">
              <a:avLst>
                <a:gd name="adj" fmla="val 8161"/>
              </a:avLst>
            </a:prstGeom>
            <a:ln w="1270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numCol="1"/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2000" b="1" kern="1200" dirty="0">
                  <a:solidFill>
                    <a:schemeClr val="tx1"/>
                  </a:solidFill>
                </a:rPr>
                <a:t>Go to </a:t>
              </a:r>
              <a:r>
                <a:rPr lang="en-AU" sz="2000" b="1" kern="1200" dirty="0">
                  <a:solidFill>
                    <a:schemeClr val="tx1"/>
                  </a:solidFill>
                  <a:hlinkClick r:id="rId3"/>
                </a:rPr>
                <a:t>www.internationaleducation.gov.au</a:t>
              </a:r>
              <a:endParaRPr lang="en-AU" sz="2000" b="1" kern="1200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335BB1-C76C-4AAA-AB57-F95C3D577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232" y="2025697"/>
              <a:ext cx="3799358" cy="291477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4C67F03-6C00-446A-BC5F-E15C75ED214F}"/>
                </a:ext>
              </a:extLst>
            </p:cNvPr>
            <p:cNvSpPr/>
            <p:nvPr/>
          </p:nvSpPr>
          <p:spPr>
            <a:xfrm>
              <a:off x="3345134" y="3759088"/>
              <a:ext cx="643907" cy="19313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0138C9D-A43B-49E1-A032-6C6EB01C1037}"/>
                </a:ext>
              </a:extLst>
            </p:cNvPr>
            <p:cNvGrpSpPr/>
            <p:nvPr/>
          </p:nvGrpSpPr>
          <p:grpSpPr>
            <a:xfrm>
              <a:off x="5040873" y="2025696"/>
              <a:ext cx="4287626" cy="2959519"/>
              <a:chOff x="4903860" y="2025696"/>
              <a:chExt cx="4287626" cy="2959519"/>
            </a:xfrm>
          </p:grpSpPr>
          <p:pic>
            <p:nvPicPr>
              <p:cNvPr id="9" name="Content Placeholder 14">
                <a:extLst>
                  <a:ext uri="{FF2B5EF4-FFF2-40B4-BE49-F238E27FC236}">
                    <a16:creationId xmlns:a16="http://schemas.microsoft.com/office/drawing/2014/main" id="{C254740D-2F8A-4D92-B2F3-27F71845C0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2948"/>
              <a:stretch/>
            </p:blipFill>
            <p:spPr>
              <a:xfrm>
                <a:off x="4903860" y="2025696"/>
                <a:ext cx="3476844" cy="2914778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15" name="Content Placeholder 14">
                <a:extLst>
                  <a:ext uri="{FF2B5EF4-FFF2-40B4-BE49-F238E27FC236}">
                    <a16:creationId xmlns:a16="http://schemas.microsoft.com/office/drawing/2014/main" id="{5A4CB729-D355-40E9-9032-550ED2EDE5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6175" t="33198" r="45854" b="58380"/>
              <a:stretch/>
            </p:blipFill>
            <p:spPr>
              <a:xfrm>
                <a:off x="6278484" y="4505584"/>
                <a:ext cx="2913002" cy="479631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</p:pic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8D4ED5F-2DE4-4C07-B982-5CA53E34B489}"/>
                  </a:ext>
                </a:extLst>
              </p:cNvPr>
              <p:cNvSpPr/>
              <p:nvPr/>
            </p:nvSpPr>
            <p:spPr>
              <a:xfrm>
                <a:off x="5500584" y="3017317"/>
                <a:ext cx="1416347" cy="301714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Arrow: Right 16">
                <a:extLst>
                  <a:ext uri="{FF2B5EF4-FFF2-40B4-BE49-F238E27FC236}">
                    <a16:creationId xmlns:a16="http://schemas.microsoft.com/office/drawing/2014/main" id="{1F969870-F2C4-47B0-AFC1-6366EEC392F7}"/>
                  </a:ext>
                </a:extLst>
              </p:cNvPr>
              <p:cNvSpPr/>
              <p:nvPr/>
            </p:nvSpPr>
            <p:spPr>
              <a:xfrm rot="5400000">
                <a:off x="5978565" y="3765368"/>
                <a:ext cx="924964" cy="263035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A10824D-B6A2-41AE-971E-A0068CBB82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2888" t="52166" b="31315"/>
            <a:stretch/>
          </p:blipFill>
          <p:spPr>
            <a:xfrm>
              <a:off x="2691045" y="4138826"/>
              <a:ext cx="1836718" cy="83495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512F0AE0-91B0-4BEA-9D64-BB3B82E838A0}"/>
                </a:ext>
              </a:extLst>
            </p:cNvPr>
            <p:cNvSpPr/>
            <p:nvPr/>
          </p:nvSpPr>
          <p:spPr>
            <a:xfrm rot="5400000">
              <a:off x="3402734" y="4185753"/>
              <a:ext cx="528703" cy="26303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152F6FC-44E7-4A8F-BE35-1B7055893AE3}"/>
                </a:ext>
              </a:extLst>
            </p:cNvPr>
            <p:cNvSpPr/>
            <p:nvPr/>
          </p:nvSpPr>
          <p:spPr>
            <a:xfrm>
              <a:off x="2820370" y="4581622"/>
              <a:ext cx="1140892" cy="21602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07801B-724E-4738-B64B-2F09D8C46875}"/>
              </a:ext>
            </a:extLst>
          </p:cNvPr>
          <p:cNvGrpSpPr/>
          <p:nvPr/>
        </p:nvGrpSpPr>
        <p:grpSpPr>
          <a:xfrm rot="1124547">
            <a:off x="7430154" y="1938726"/>
            <a:ext cx="1525532" cy="1411675"/>
            <a:chOff x="110642" y="418367"/>
            <a:chExt cx="3542565" cy="2685498"/>
          </a:xfrm>
        </p:grpSpPr>
        <p:pic>
          <p:nvPicPr>
            <p:cNvPr id="21" name="Picture 68" descr="Note Transparent PNG, Sticky Note, Paper Notes, Song Note, Music Notes  Clipart images - Free Transparent PNG Logos">
              <a:extLst>
                <a:ext uri="{FF2B5EF4-FFF2-40B4-BE49-F238E27FC236}">
                  <a16:creationId xmlns:a16="http://schemas.microsoft.com/office/drawing/2014/main" id="{CEE88E82-C675-4DB0-B674-65DB37830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500"/>
                      </a14:imgEffect>
                      <a14:imgEffect>
                        <a14:saturation sat="167000"/>
                      </a14:imgEffect>
                      <a14:imgEffect>
                        <a14:brightnessContrast bright="-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6" y="418367"/>
              <a:ext cx="3455231" cy="268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Graphic 21" descr="Paperclip">
              <a:extLst>
                <a:ext uri="{FF2B5EF4-FFF2-40B4-BE49-F238E27FC236}">
                  <a16:creationId xmlns:a16="http://schemas.microsoft.com/office/drawing/2014/main" id="{4D481761-8C45-4C25-B595-5AECB79C5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925919">
              <a:off x="110642" y="526410"/>
              <a:ext cx="447778" cy="484028"/>
            </a:xfrm>
            <a:prstGeom prst="rect">
              <a:avLst/>
            </a:prstGeom>
          </p:spPr>
        </p:pic>
        <p:sp>
          <p:nvSpPr>
            <p:cNvPr id="23" name="Text Placeholder 19">
              <a:extLst>
                <a:ext uri="{FF2B5EF4-FFF2-40B4-BE49-F238E27FC236}">
                  <a16:creationId xmlns:a16="http://schemas.microsoft.com/office/drawing/2014/main" id="{238BA20D-0BFF-42C7-9BD1-CC7AD09440C5}"/>
                </a:ext>
              </a:extLst>
            </p:cNvPr>
            <p:cNvSpPr txBox="1">
              <a:spLocks/>
            </p:cNvSpPr>
            <p:nvPr/>
          </p:nvSpPr>
          <p:spPr>
            <a:xfrm rot="21095529">
              <a:off x="515494" y="1014109"/>
              <a:ext cx="2535752" cy="1382770"/>
            </a:xfrm>
            <a:prstGeom prst="rect">
              <a:avLst/>
            </a:prstGeom>
            <a:noFill/>
          </p:spPr>
          <p:txBody>
            <a:bodyPr lIns="0" tIns="0" rIns="0" bIns="0">
              <a:noAutofit/>
            </a:bodyPr>
            <a:lstStyle>
              <a:lvl1pPr marL="0" indent="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900" b="0" kern="120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263"/>
                </a:spcAft>
              </a:pPr>
              <a:r>
                <a:rPr lang="en-US" sz="1100" b="1" dirty="0">
                  <a:solidFill>
                    <a:schemeClr val="tx1"/>
                  </a:solidFill>
                </a:rPr>
                <a:t>Username:</a:t>
              </a:r>
            </a:p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en-US" sz="1100" dirty="0">
                  <a:solidFill>
                    <a:schemeClr val="tx1"/>
                  </a:solidFill>
                </a:rPr>
                <a:t>Guest3@cep.com</a:t>
              </a:r>
            </a:p>
            <a:p>
              <a:pPr algn="ctr">
                <a:spcBef>
                  <a:spcPts val="0"/>
                </a:spcBef>
                <a:spcAft>
                  <a:spcPts val="263"/>
                </a:spcAft>
              </a:pPr>
              <a:r>
                <a:rPr lang="en-US" sz="1100" b="1" dirty="0">
                  <a:solidFill>
                    <a:schemeClr val="tx1"/>
                  </a:solidFill>
                </a:rPr>
                <a:t>Password:</a:t>
              </a:r>
            </a:p>
            <a:p>
              <a:pPr algn="ctr">
                <a:spcBef>
                  <a:spcPts val="0"/>
                </a:spcBef>
                <a:spcAft>
                  <a:spcPts val="263"/>
                </a:spcAft>
              </a:pPr>
              <a:r>
                <a:rPr lang="en-US" sz="1100" dirty="0">
                  <a:solidFill>
                    <a:schemeClr val="tx1"/>
                  </a:solidFill>
                </a:rPr>
                <a:t>International1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79233C-CFF9-46A1-B495-6F1B26D78E9A}"/>
              </a:ext>
            </a:extLst>
          </p:cNvPr>
          <p:cNvGrpSpPr/>
          <p:nvPr/>
        </p:nvGrpSpPr>
        <p:grpSpPr>
          <a:xfrm>
            <a:off x="464736" y="917947"/>
            <a:ext cx="8136904" cy="864096"/>
            <a:chOff x="451010" y="988988"/>
            <a:chExt cx="8228254" cy="781438"/>
          </a:xfrm>
        </p:grpSpPr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A7CD3B51-4F8F-4215-99F5-962E5BBF1594}"/>
                </a:ext>
              </a:extLst>
            </p:cNvPr>
            <p:cNvSpPr txBox="1">
              <a:spLocks/>
            </p:cNvSpPr>
            <p:nvPr/>
          </p:nvSpPr>
          <p:spPr>
            <a:xfrm>
              <a:off x="451010" y="988988"/>
              <a:ext cx="8228254" cy="781438"/>
            </a:xfrm>
            <a:prstGeom prst="roundRect">
              <a:avLst>
                <a:gd name="adj" fmla="val 19310"/>
              </a:avLst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108000" tIns="0" rIns="0" bIns="0" rtlCol="0" anchor="t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00" kern="1200">
                  <a:solidFill>
                    <a:srgbClr val="002D3F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90488" indent="-90488">
                <a:spcBef>
                  <a:spcPts val="0"/>
                </a:spcBef>
              </a:pPr>
              <a:r>
                <a:rPr lang="en-AU" sz="1600" b="1" dirty="0">
                  <a:solidFill>
                    <a:schemeClr val="tx1"/>
                  </a:solidFill>
                </a:rPr>
                <a:t>Methodology</a:t>
              </a:r>
            </a:p>
          </p:txBody>
        </p:sp>
        <p:graphicFrame>
          <p:nvGraphicFramePr>
            <p:cNvPr id="26" name="Diagram 25">
              <a:extLst>
                <a:ext uri="{FF2B5EF4-FFF2-40B4-BE49-F238E27FC236}">
                  <a16:creationId xmlns:a16="http://schemas.microsoft.com/office/drawing/2014/main" id="{0426540C-E1C2-4AB0-8FA2-518BD0389E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15716464"/>
                </p:ext>
              </p:extLst>
            </p:nvPr>
          </p:nvGraphicFramePr>
          <p:xfrm>
            <a:off x="684985" y="1272169"/>
            <a:ext cx="7847455" cy="4331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6767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Route (Two Pins With A Path) with solid fill">
            <a:extLst>
              <a:ext uri="{FF2B5EF4-FFF2-40B4-BE49-F238E27FC236}">
                <a16:creationId xmlns:a16="http://schemas.microsoft.com/office/drawing/2014/main" id="{CAFEB465-6A28-4B39-B468-8070A23FEE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038" y="4126140"/>
            <a:ext cx="396000" cy="396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63DB31F-6F15-4BA9-B8A6-0D1D7B3E7439}"/>
              </a:ext>
            </a:extLst>
          </p:cNvPr>
          <p:cNvSpPr/>
          <p:nvPr/>
        </p:nvSpPr>
        <p:spPr>
          <a:xfrm>
            <a:off x="460929" y="1872219"/>
            <a:ext cx="4975167" cy="2808312"/>
          </a:xfrm>
          <a:prstGeom prst="roundRect">
            <a:avLst>
              <a:gd name="adj" fmla="val 8161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rIns="36000" numCol="1"/>
          <a:lstStyle/>
          <a:p>
            <a:pPr marL="0" lvl="0" indent="0" algn="l" defTabSz="1066800">
              <a:lnSpc>
                <a:spcPct val="90000"/>
              </a:lnSpc>
              <a:spcAft>
                <a:spcPts val="500"/>
              </a:spcAft>
              <a:buNone/>
            </a:pPr>
            <a:r>
              <a:rPr lang="en-AU" sz="2400" b="1" dirty="0">
                <a:solidFill>
                  <a:schemeClr val="tx1"/>
                </a:solidFill>
              </a:rPr>
              <a:t>4</a:t>
            </a:r>
            <a:r>
              <a:rPr lang="en-AU" sz="2400" b="1" kern="1200" dirty="0">
                <a:solidFill>
                  <a:schemeClr val="tx1"/>
                </a:solidFill>
              </a:rPr>
              <a:t>. </a:t>
            </a:r>
            <a:r>
              <a:rPr lang="en-AU" sz="2200" b="1" kern="1200" dirty="0">
                <a:solidFill>
                  <a:schemeClr val="tx1"/>
                </a:solidFill>
              </a:rPr>
              <a:t>Resolve issue(s) to make a decision</a:t>
            </a:r>
          </a:p>
          <a:p>
            <a:pPr marL="268288" lvl="1" indent="-1793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Salem State University regionally accredited by </a:t>
            </a:r>
            <a:br>
              <a:rPr lang="en-AU" sz="1400" dirty="0"/>
            </a:br>
            <a:r>
              <a:rPr lang="en-AU" sz="1400" dirty="0"/>
              <a:t>New England Commission of Higher Education</a:t>
            </a:r>
          </a:p>
          <a:p>
            <a:pPr marL="268288" lvl="1" indent="-1793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For regionally accredited institutions, see USA CEP Assessment guidelines, Higher education, Section 1</a:t>
            </a:r>
          </a:p>
          <a:p>
            <a:pPr marL="268288" lvl="1" indent="-1793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Qualification still meets the general criteria for USA Bachelor degrees for total credits and credits in major area of study despite significant credit transfer granted</a:t>
            </a:r>
          </a:p>
          <a:p>
            <a:pPr marL="268288" lvl="1" indent="-1793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Comparable to </a:t>
            </a:r>
            <a:r>
              <a:rPr lang="en-AU" sz="1400" b="1" dirty="0"/>
              <a:t>AQF Bachelor Degree level </a:t>
            </a:r>
            <a:r>
              <a:rPr lang="en-AU" sz="1400" dirty="0"/>
              <a:t>(CEP Higher education Assessment guideline #2)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7171CC5-08DA-457A-AC6A-C7E6A509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36" y="343292"/>
            <a:ext cx="8067704" cy="502647"/>
          </a:xfrm>
        </p:spPr>
        <p:txBody>
          <a:bodyPr>
            <a:normAutofit/>
          </a:bodyPr>
          <a:lstStyle/>
          <a:p>
            <a:pPr marL="1881188" indent="-1881188"/>
            <a:r>
              <a:rPr lang="en-AU" sz="3000" b="1" u="sng" dirty="0">
                <a:solidFill>
                  <a:schemeClr val="tx1"/>
                </a:solidFill>
              </a:rPr>
              <a:t>Case study</a:t>
            </a:r>
            <a:r>
              <a:rPr lang="en-AU" sz="3000" b="1" dirty="0">
                <a:solidFill>
                  <a:schemeClr val="tx1"/>
                </a:solidFill>
              </a:rPr>
              <a:t>: Assessment of USA Bachelor degree</a:t>
            </a:r>
            <a:endParaRPr lang="en-AU" sz="3000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BB8838-7E3F-4AE8-A8B3-49616364EB34}"/>
              </a:ext>
            </a:extLst>
          </p:cNvPr>
          <p:cNvGrpSpPr/>
          <p:nvPr/>
        </p:nvGrpSpPr>
        <p:grpSpPr>
          <a:xfrm>
            <a:off x="464736" y="917947"/>
            <a:ext cx="8136904" cy="864096"/>
            <a:chOff x="451010" y="988988"/>
            <a:chExt cx="8228254" cy="781438"/>
          </a:xfrm>
        </p:grpSpPr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E2DE8463-8656-400E-95DB-6F24B2609427}"/>
                </a:ext>
              </a:extLst>
            </p:cNvPr>
            <p:cNvSpPr txBox="1">
              <a:spLocks/>
            </p:cNvSpPr>
            <p:nvPr/>
          </p:nvSpPr>
          <p:spPr>
            <a:xfrm>
              <a:off x="451010" y="988988"/>
              <a:ext cx="8228254" cy="781438"/>
            </a:xfrm>
            <a:prstGeom prst="roundRect">
              <a:avLst>
                <a:gd name="adj" fmla="val 19310"/>
              </a:avLst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108000" tIns="0" rIns="0" bIns="0" rtlCol="0" anchor="t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00" kern="1200">
                  <a:solidFill>
                    <a:srgbClr val="002D3F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90488" indent="-90488">
                <a:spcBef>
                  <a:spcPts val="0"/>
                </a:spcBef>
              </a:pPr>
              <a:r>
                <a:rPr lang="en-AU" sz="1600" b="1" dirty="0">
                  <a:solidFill>
                    <a:schemeClr val="tx1"/>
                  </a:solidFill>
                </a:rPr>
                <a:t>Methodology</a:t>
              </a:r>
            </a:p>
          </p:txBody>
        </p:sp>
        <p:graphicFrame>
          <p:nvGraphicFramePr>
            <p:cNvPr id="22" name="Diagram 21">
              <a:extLst>
                <a:ext uri="{FF2B5EF4-FFF2-40B4-BE49-F238E27FC236}">
                  <a16:creationId xmlns:a16="http://schemas.microsoft.com/office/drawing/2014/main" id="{1BE7653F-C58A-443E-B4AC-8937B31F83A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55586321"/>
                </p:ext>
              </p:extLst>
            </p:nvPr>
          </p:nvGraphicFramePr>
          <p:xfrm>
            <a:off x="684985" y="1272169"/>
            <a:ext cx="7847455" cy="4331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1E9AA75-F43A-493E-ADC6-F25655A467C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113" r="12166"/>
          <a:stretch/>
        </p:blipFill>
        <p:spPr>
          <a:xfrm>
            <a:off x="5580112" y="1938558"/>
            <a:ext cx="2373865" cy="182033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B00442-1A03-4EF7-841B-DC06449A46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1045" y="2312653"/>
            <a:ext cx="1712273" cy="223978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148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DC6D72C-ED50-4CEA-A455-F357B8D7D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2623055"/>
              </p:ext>
            </p:extLst>
          </p:nvPr>
        </p:nvGraphicFramePr>
        <p:xfrm>
          <a:off x="493054" y="1061963"/>
          <a:ext cx="8111393" cy="69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BD3B7AC-5386-414E-B374-15848AF8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50"/>
            <a:ext cx="7992888" cy="752861"/>
          </a:xfrm>
        </p:spPr>
        <p:txBody>
          <a:bodyPr>
            <a:normAutofit/>
          </a:bodyPr>
          <a:lstStyle/>
          <a:p>
            <a:pPr marL="1881188" indent="-1881188"/>
            <a:r>
              <a:rPr lang="en-AU" sz="3000" b="1" u="sng" dirty="0">
                <a:solidFill>
                  <a:schemeClr val="tx1"/>
                </a:solidFill>
              </a:rPr>
              <a:t>Case study</a:t>
            </a:r>
            <a:r>
              <a:rPr lang="en-AU" sz="3000" b="1" dirty="0">
                <a:solidFill>
                  <a:schemeClr val="tx1"/>
                </a:solidFill>
              </a:rPr>
              <a:t>: Key findings and outcome</a:t>
            </a:r>
            <a:endParaRPr lang="en-AU" sz="3000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F79A6F-476B-4161-808E-F36609C158B7}"/>
              </a:ext>
            </a:extLst>
          </p:cNvPr>
          <p:cNvGrpSpPr/>
          <p:nvPr/>
        </p:nvGrpSpPr>
        <p:grpSpPr>
          <a:xfrm>
            <a:off x="493055" y="1854052"/>
            <a:ext cx="1875610" cy="2798830"/>
            <a:chOff x="1099" y="712033"/>
            <a:chExt cx="1875610" cy="31697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CACE76-02AE-4CEE-92E6-02ACA0D4DA9A}"/>
                </a:ext>
              </a:extLst>
            </p:cNvPr>
            <p:cNvSpPr/>
            <p:nvPr/>
          </p:nvSpPr>
          <p:spPr>
            <a:xfrm>
              <a:off x="1099" y="712033"/>
              <a:ext cx="1782411" cy="316973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FAC61A-D76E-4B80-9E27-FB824F2FB97C}"/>
                </a:ext>
              </a:extLst>
            </p:cNvPr>
            <p:cNvSpPr txBox="1"/>
            <p:nvPr/>
          </p:nvSpPr>
          <p:spPr>
            <a:xfrm>
              <a:off x="1099" y="712033"/>
              <a:ext cx="1875610" cy="3169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indent="0" algn="l" defTabSz="533400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None/>
              </a:pPr>
              <a:r>
                <a:rPr lang="en-AU" sz="1100" b="1" kern="1200" dirty="0"/>
                <a:t>Qualification details</a:t>
              </a:r>
            </a:p>
            <a:p>
              <a:pPr marL="88900" lvl="2" indent="-88900" algn="l" defTabSz="533400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AU" sz="1100" kern="1200" dirty="0"/>
                <a:t>Bachelor of Science awarded in 2016 by Salem State University, USA</a:t>
              </a:r>
            </a:p>
            <a:p>
              <a:pPr marL="88900" lvl="2" indent="-88900" algn="l" defTabSz="533400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AU" sz="1100" kern="1200" dirty="0"/>
                <a:t>Student also completed</a:t>
              </a:r>
              <a:br>
                <a:rPr lang="en-AU" sz="1100" kern="1200" dirty="0"/>
              </a:br>
              <a:r>
                <a:rPr lang="en-AU" sz="1100" kern="1200" dirty="0"/>
                <a:t>4-year </a:t>
              </a:r>
              <a:r>
                <a:rPr lang="en-AU" sz="1100" i="1" kern="1200" dirty="0" err="1"/>
                <a:t>Licenciada</a:t>
              </a:r>
              <a:r>
                <a:rPr lang="en-AU" sz="1100" kern="1200" dirty="0"/>
                <a:t> from </a:t>
              </a:r>
              <a:br>
                <a:rPr lang="en-AU" sz="1100" kern="1200" dirty="0"/>
              </a:br>
              <a:r>
                <a:rPr lang="en-AU" sz="1100" i="1" kern="1200" dirty="0"/>
                <a:t>Superior de </a:t>
              </a:r>
              <a:r>
                <a:rPr lang="en-AU" sz="1100" i="1" kern="1200" dirty="0" err="1"/>
                <a:t>Tecnologia</a:t>
              </a:r>
              <a:r>
                <a:rPr lang="en-AU" sz="1100" i="1" kern="1200" dirty="0"/>
                <a:t> de </a:t>
              </a:r>
              <a:r>
                <a:rPr lang="en-AU" sz="1100" i="1" kern="1200" dirty="0" err="1"/>
                <a:t>Saude</a:t>
              </a:r>
              <a:r>
                <a:rPr lang="en-AU" sz="1100" i="1" kern="1200" dirty="0"/>
                <a:t> de </a:t>
              </a:r>
              <a:r>
                <a:rPr lang="en-AU" sz="1100" i="1" kern="1200" dirty="0" err="1"/>
                <a:t>Lisboa</a:t>
              </a:r>
              <a:r>
                <a:rPr lang="en-AU" sz="1100" i="1" dirty="0"/>
                <a:t>, </a:t>
              </a:r>
              <a:r>
                <a:rPr lang="en-AU" sz="1100" kern="1200" dirty="0"/>
                <a:t>Portugal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5783815-55D4-4B20-9F5F-C1C5D71D7981}"/>
              </a:ext>
            </a:extLst>
          </p:cNvPr>
          <p:cNvGrpSpPr/>
          <p:nvPr/>
        </p:nvGrpSpPr>
        <p:grpSpPr>
          <a:xfrm>
            <a:off x="2444567" y="1867551"/>
            <a:ext cx="1908210" cy="2798830"/>
            <a:chOff x="1099" y="712033"/>
            <a:chExt cx="1782411" cy="316973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EA9CCF-92BE-4385-A824-2D6BBCB4CF60}"/>
                </a:ext>
              </a:extLst>
            </p:cNvPr>
            <p:cNvSpPr/>
            <p:nvPr/>
          </p:nvSpPr>
          <p:spPr>
            <a:xfrm>
              <a:off x="1099" y="712033"/>
              <a:ext cx="1782411" cy="316973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D60879-B4EA-42BC-B4A7-765F0792EEAD}"/>
                </a:ext>
              </a:extLst>
            </p:cNvPr>
            <p:cNvSpPr txBox="1"/>
            <p:nvPr/>
          </p:nvSpPr>
          <p:spPr>
            <a:xfrm>
              <a:off x="1099" y="712033"/>
              <a:ext cx="1711513" cy="3169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indent="0" algn="l" defTabSz="533400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None/>
              </a:pPr>
              <a:r>
                <a:rPr lang="en-AU" sz="1100" b="1" kern="1200" dirty="0"/>
                <a:t>Type of issue</a:t>
              </a:r>
            </a:p>
            <a:p>
              <a:pPr marL="92075" lvl="0" indent="-92075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AU" sz="1100" dirty="0"/>
                <a:t>Qualification-level issue</a:t>
              </a:r>
            </a:p>
            <a:p>
              <a:pPr marL="92075" lvl="0" indent="-92075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AU" sz="1100" dirty="0"/>
                <a:t>Less than 4 years of full time study as significant credit transfer granted from </a:t>
              </a:r>
              <a:r>
                <a:rPr lang="en-AU" sz="1100" i="1" dirty="0" err="1"/>
                <a:t>Licenciada</a:t>
              </a:r>
              <a:endParaRPr lang="en-AU" sz="1100" i="1" dirty="0"/>
            </a:p>
            <a:p>
              <a:pPr marL="92075" lvl="0" indent="-92075"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AU" sz="1100" dirty="0"/>
                <a:t>Need to establish if credit transfer granted is reasonable for this qualification (does not substantially affect on education outcomes)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89D3A5-05D5-4B38-8936-A8DBC62EBFEF}"/>
              </a:ext>
            </a:extLst>
          </p:cNvPr>
          <p:cNvGrpSpPr/>
          <p:nvPr/>
        </p:nvGrpSpPr>
        <p:grpSpPr>
          <a:xfrm>
            <a:off x="4391982" y="1854051"/>
            <a:ext cx="1908210" cy="2798830"/>
            <a:chOff x="1099" y="712033"/>
            <a:chExt cx="1908210" cy="316973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E75F77-DE75-4074-B230-E6ACE2BCB795}"/>
                </a:ext>
              </a:extLst>
            </p:cNvPr>
            <p:cNvSpPr/>
            <p:nvPr/>
          </p:nvSpPr>
          <p:spPr>
            <a:xfrm>
              <a:off x="1099" y="712033"/>
              <a:ext cx="1782411" cy="316973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4C04FB-EB48-4BEE-92C9-A4AE2F46E5C6}"/>
                </a:ext>
              </a:extLst>
            </p:cNvPr>
            <p:cNvSpPr txBox="1"/>
            <p:nvPr/>
          </p:nvSpPr>
          <p:spPr>
            <a:xfrm>
              <a:off x="1099" y="712033"/>
              <a:ext cx="1908210" cy="3169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indent="0" algn="l" defTabSz="533400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None/>
              </a:pPr>
              <a:r>
                <a:rPr lang="en-AU" sz="1100" b="1" kern="1200" dirty="0"/>
                <a:t>Research undertaken</a:t>
              </a:r>
            </a:p>
            <a:p>
              <a:pPr marL="88900" lvl="2" indent="-88900" algn="l" defTabSz="533400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AU" sz="1100" kern="1200" dirty="0"/>
                <a:t>Confirmed that institution is recognised by relevant authority in USA</a:t>
              </a:r>
            </a:p>
            <a:p>
              <a:pPr marL="88900" lvl="2" indent="-88900" defTabSz="533400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AU" sz="1100" dirty="0"/>
                <a:t>USA CEP assessment guideline requires Bachelor Degrees to have 120 semester credits</a:t>
              </a:r>
            </a:p>
            <a:p>
              <a:pPr marL="88900" lvl="2" indent="-88900" algn="l" defTabSz="533400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AU" sz="1100" kern="1200" dirty="0"/>
                <a:t>Confirmed that Portuguese institution and qualification is recognised by relevant authority in Portugal</a:t>
              </a:r>
            </a:p>
            <a:p>
              <a:pPr marL="88900" lvl="2" indent="-88900" algn="l" defTabSz="533400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AU" sz="1100" dirty="0"/>
                <a:t>Portuguese program is coherent and relevant for credit transfer into the USA qualification</a:t>
              </a:r>
              <a:endParaRPr lang="en-AU" sz="1100" kern="1200" dirty="0"/>
            </a:p>
            <a:p>
              <a:pPr marL="88900" lvl="2" indent="-88900" algn="l" defTabSz="533400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endParaRPr lang="en-AU" sz="1100" kern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510849B-659D-4A46-96FF-D2735B97148D}"/>
              </a:ext>
            </a:extLst>
          </p:cNvPr>
          <p:cNvGrpSpPr/>
          <p:nvPr/>
        </p:nvGrpSpPr>
        <p:grpSpPr>
          <a:xfrm>
            <a:off x="6415299" y="1867551"/>
            <a:ext cx="2001410" cy="2798830"/>
            <a:chOff x="-11302" y="712033"/>
            <a:chExt cx="2001410" cy="316973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C11287-5699-42D2-83EB-413EC8672210}"/>
                </a:ext>
              </a:extLst>
            </p:cNvPr>
            <p:cNvSpPr/>
            <p:nvPr/>
          </p:nvSpPr>
          <p:spPr>
            <a:xfrm>
              <a:off x="1099" y="712033"/>
              <a:ext cx="1782411" cy="316973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81F1D94-4179-41FB-A75C-36D6587BA30E}"/>
                </a:ext>
              </a:extLst>
            </p:cNvPr>
            <p:cNvSpPr txBox="1"/>
            <p:nvPr/>
          </p:nvSpPr>
          <p:spPr>
            <a:xfrm>
              <a:off x="-11302" y="712033"/>
              <a:ext cx="2001410" cy="3169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indent="0" algn="l" defTabSz="533400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None/>
              </a:pPr>
              <a:r>
                <a:rPr lang="en-AU" sz="1100" b="1" kern="1200" dirty="0"/>
                <a:t>Resolution of issues and outcome</a:t>
              </a:r>
            </a:p>
            <a:p>
              <a:pPr marL="88900" lvl="2" indent="-88900" algn="l" defTabSz="533400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AU" sz="1100" dirty="0"/>
                <a:t>University regionally accredited in USA by New England Commission of Higher Education</a:t>
              </a:r>
            </a:p>
            <a:p>
              <a:pPr marL="88900" lvl="2" indent="-88900" algn="l" defTabSz="533400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AU" sz="1100" dirty="0"/>
                <a:t>As a regionally accredited institution, refer to the USA CEP HE Section 1 Assessment guidelines</a:t>
              </a:r>
            </a:p>
            <a:p>
              <a:pPr marL="88900" lvl="2" indent="-88900" defTabSz="533400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AU" sz="1100" dirty="0"/>
                <a:t>Qualification meets the general criteria for USA Bachelor degrees in term of total credits and credits in major area of study</a:t>
              </a:r>
            </a:p>
            <a:p>
              <a:pPr marL="88900" lvl="2" indent="-88900" defTabSz="533400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AU" sz="1100" dirty="0"/>
                <a:t>Qualification is comparable to </a:t>
              </a:r>
              <a:r>
                <a:rPr lang="en-AU" sz="1100" b="1" dirty="0"/>
                <a:t>AQF Bachelor Degree level </a:t>
              </a:r>
              <a:r>
                <a:rPr lang="en-AU" sz="1100" dirty="0"/>
                <a:t>(Assessment guideline #2) </a:t>
              </a:r>
            </a:p>
            <a:p>
              <a:pPr marL="88900" lvl="2" indent="-88900" algn="l" defTabSz="533400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endParaRPr lang="en-AU" sz="1100" dirty="0"/>
            </a:p>
            <a:p>
              <a:pPr marL="88900" lvl="2" indent="-88900" algn="l" defTabSz="533400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endParaRPr lang="en-AU" sz="1100" dirty="0"/>
            </a:p>
            <a:p>
              <a:pPr marL="88900" lvl="2" indent="-88900" algn="l" defTabSz="533400">
                <a:lnSpc>
                  <a:spcPct val="90000"/>
                </a:lnSpc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endParaRPr lang="en-AU" sz="1100" kern="1200" dirty="0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1B30F3-913E-4AD0-972E-691C05CB6079}"/>
              </a:ext>
            </a:extLst>
          </p:cNvPr>
          <p:cNvSpPr/>
          <p:nvPr/>
        </p:nvSpPr>
        <p:spPr>
          <a:xfrm>
            <a:off x="395536" y="989955"/>
            <a:ext cx="8352928" cy="3676426"/>
          </a:xfrm>
          <a:prstGeom prst="roundRect">
            <a:avLst>
              <a:gd name="adj" fmla="val 579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389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Route (Two Pins With A Path) with solid fill">
            <a:extLst>
              <a:ext uri="{FF2B5EF4-FFF2-40B4-BE49-F238E27FC236}">
                <a16:creationId xmlns:a16="http://schemas.microsoft.com/office/drawing/2014/main" id="{CAFEB465-6A28-4B39-B468-8070A23FEE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038" y="4126140"/>
            <a:ext cx="396000" cy="396000"/>
          </a:xfrm>
          <a:prstGeom prst="rect">
            <a:avLst/>
          </a:prstGeom>
        </p:spPr>
      </p:pic>
      <p:pic>
        <p:nvPicPr>
          <p:cNvPr id="13" name="Graphic 12" descr="Ribbon with solid fill">
            <a:extLst>
              <a:ext uri="{FF2B5EF4-FFF2-40B4-BE49-F238E27FC236}">
                <a16:creationId xmlns:a16="http://schemas.microsoft.com/office/drawing/2014/main" id="{596BC2F2-1251-471F-95AB-3F525AA1F8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3508" y="2669021"/>
            <a:ext cx="396000" cy="396000"/>
          </a:xfrm>
          <a:prstGeom prst="rect">
            <a:avLst/>
          </a:prstGeom>
        </p:spPr>
      </p:pic>
      <p:pic>
        <p:nvPicPr>
          <p:cNvPr id="15" name="Graphic 14" descr="Badge Follow with solid fill">
            <a:extLst>
              <a:ext uri="{FF2B5EF4-FFF2-40B4-BE49-F238E27FC236}">
                <a16:creationId xmlns:a16="http://schemas.microsoft.com/office/drawing/2014/main" id="{E0C2C6AC-3406-4795-90C5-F3085212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71923" y="3412534"/>
            <a:ext cx="396000" cy="396000"/>
          </a:xfrm>
          <a:prstGeom prst="rect">
            <a:avLst/>
          </a:prstGeom>
        </p:spPr>
      </p:pic>
      <p:pic>
        <p:nvPicPr>
          <p:cNvPr id="17" name="Graphic 16" descr="Diploma roll with solid fill">
            <a:extLst>
              <a:ext uri="{FF2B5EF4-FFF2-40B4-BE49-F238E27FC236}">
                <a16:creationId xmlns:a16="http://schemas.microsoft.com/office/drawing/2014/main" id="{7CE7A01A-A175-47A3-9A70-66BB75DCEE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43912" y="1235107"/>
            <a:ext cx="396000" cy="396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C055521-D8C3-4FB8-B745-0CD1EE528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36" y="343292"/>
            <a:ext cx="8289370" cy="799198"/>
          </a:xfrm>
        </p:spPr>
        <p:txBody>
          <a:bodyPr>
            <a:normAutofit/>
          </a:bodyPr>
          <a:lstStyle/>
          <a:p>
            <a:r>
              <a:rPr lang="en-AU" sz="3000" b="1" dirty="0">
                <a:solidFill>
                  <a:schemeClr val="tx1"/>
                </a:solidFill>
              </a:rPr>
              <a:t>Key points</a:t>
            </a:r>
            <a:endParaRPr lang="en-AU" sz="3000" dirty="0">
              <a:solidFill>
                <a:schemeClr val="tx1"/>
              </a:solidFill>
            </a:endParaRPr>
          </a:p>
        </p:txBody>
      </p:sp>
      <p:pic>
        <p:nvPicPr>
          <p:cNvPr id="3" name="Graphic 2" descr="Graduation cap with solid fill">
            <a:extLst>
              <a:ext uri="{FF2B5EF4-FFF2-40B4-BE49-F238E27FC236}">
                <a16:creationId xmlns:a16="http://schemas.microsoft.com/office/drawing/2014/main" id="{BBAA2E95-36BF-415F-A012-23F3F870E8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2097" y="1948882"/>
            <a:ext cx="396000" cy="396000"/>
          </a:xfrm>
          <a:prstGeom prst="rect">
            <a:avLst/>
          </a:prstGeom>
        </p:spPr>
      </p:pic>
      <p:graphicFrame>
        <p:nvGraphicFramePr>
          <p:cNvPr id="12" name="Content Placeholder 10">
            <a:extLst>
              <a:ext uri="{FF2B5EF4-FFF2-40B4-BE49-F238E27FC236}">
                <a16:creationId xmlns:a16="http://schemas.microsoft.com/office/drawing/2014/main" id="{A9AB1EE3-057C-4161-BEA7-B76634A95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159576"/>
              </p:ext>
            </p:extLst>
          </p:nvPr>
        </p:nvGraphicFramePr>
        <p:xfrm>
          <a:off x="497174" y="989955"/>
          <a:ext cx="8185928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7" name="Graphic 6" descr="Diploma roll with solid fill">
            <a:extLst>
              <a:ext uri="{FF2B5EF4-FFF2-40B4-BE49-F238E27FC236}">
                <a16:creationId xmlns:a16="http://schemas.microsoft.com/office/drawing/2014/main" id="{DFDF5CB6-513D-4F39-9435-5A7AF208A5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1368" y="1473858"/>
            <a:ext cx="504000" cy="504000"/>
          </a:xfrm>
          <a:prstGeom prst="rect">
            <a:avLst/>
          </a:prstGeom>
        </p:spPr>
      </p:pic>
      <p:pic>
        <p:nvPicPr>
          <p:cNvPr id="19" name="Graphic 18" descr="Clipboard Checked with solid fill">
            <a:extLst>
              <a:ext uri="{FF2B5EF4-FFF2-40B4-BE49-F238E27FC236}">
                <a16:creationId xmlns:a16="http://schemas.microsoft.com/office/drawing/2014/main" id="{2531E278-8831-4EFA-AEB1-43DE70F4139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t="-5468" b="-5630"/>
          <a:stretch/>
        </p:blipFill>
        <p:spPr>
          <a:xfrm>
            <a:off x="1030857" y="2502123"/>
            <a:ext cx="468000" cy="519921"/>
          </a:xfrm>
          <a:prstGeom prst="rect">
            <a:avLst/>
          </a:prstGeom>
        </p:spPr>
      </p:pic>
      <p:pic>
        <p:nvPicPr>
          <p:cNvPr id="16" name="Graphic 15" descr="Route (Two Pins With A Path) with solid fill">
            <a:extLst>
              <a:ext uri="{FF2B5EF4-FFF2-40B4-BE49-F238E27FC236}">
                <a16:creationId xmlns:a16="http://schemas.microsoft.com/office/drawing/2014/main" id="{2290D4E7-464C-4583-833C-7644D583D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9368" y="362062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36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Route (Two Pins With A Path) with solid fill">
            <a:extLst>
              <a:ext uri="{FF2B5EF4-FFF2-40B4-BE49-F238E27FC236}">
                <a16:creationId xmlns:a16="http://schemas.microsoft.com/office/drawing/2014/main" id="{CAFEB465-6A28-4B39-B468-8070A23FEE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038" y="4126140"/>
            <a:ext cx="396000" cy="396000"/>
          </a:xfrm>
          <a:prstGeom prst="rect">
            <a:avLst/>
          </a:prstGeom>
        </p:spPr>
      </p:pic>
      <p:pic>
        <p:nvPicPr>
          <p:cNvPr id="13" name="Graphic 12" descr="Ribbon with solid fill">
            <a:extLst>
              <a:ext uri="{FF2B5EF4-FFF2-40B4-BE49-F238E27FC236}">
                <a16:creationId xmlns:a16="http://schemas.microsoft.com/office/drawing/2014/main" id="{596BC2F2-1251-471F-95AB-3F525AA1F8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3508" y="2669021"/>
            <a:ext cx="396000" cy="396000"/>
          </a:xfrm>
          <a:prstGeom prst="rect">
            <a:avLst/>
          </a:prstGeom>
        </p:spPr>
      </p:pic>
      <p:pic>
        <p:nvPicPr>
          <p:cNvPr id="15" name="Graphic 14" descr="Badge Follow with solid fill">
            <a:extLst>
              <a:ext uri="{FF2B5EF4-FFF2-40B4-BE49-F238E27FC236}">
                <a16:creationId xmlns:a16="http://schemas.microsoft.com/office/drawing/2014/main" id="{E0C2C6AC-3406-4795-90C5-F3085212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71923" y="3412534"/>
            <a:ext cx="396000" cy="396000"/>
          </a:xfrm>
          <a:prstGeom prst="rect">
            <a:avLst/>
          </a:prstGeom>
        </p:spPr>
      </p:pic>
      <p:pic>
        <p:nvPicPr>
          <p:cNvPr id="17" name="Graphic 16" descr="Diploma roll with solid fill">
            <a:extLst>
              <a:ext uri="{FF2B5EF4-FFF2-40B4-BE49-F238E27FC236}">
                <a16:creationId xmlns:a16="http://schemas.microsoft.com/office/drawing/2014/main" id="{7CE7A01A-A175-47A3-9A70-66BB75DCEE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43912" y="1235107"/>
            <a:ext cx="396000" cy="396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C055521-D8C3-4FB8-B745-0CD1EE528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36" y="343292"/>
            <a:ext cx="8289370" cy="799198"/>
          </a:xfrm>
        </p:spPr>
        <p:txBody>
          <a:bodyPr>
            <a:normAutofit/>
          </a:bodyPr>
          <a:lstStyle/>
          <a:p>
            <a:r>
              <a:rPr lang="en-AU" sz="3000" b="1" dirty="0">
                <a:solidFill>
                  <a:schemeClr val="tx1"/>
                </a:solidFill>
              </a:rPr>
              <a:t>Workshop outline</a:t>
            </a:r>
            <a:endParaRPr lang="en-AU" sz="3000" dirty="0">
              <a:solidFill>
                <a:schemeClr val="tx1"/>
              </a:solidFill>
            </a:endParaRPr>
          </a:p>
        </p:txBody>
      </p:sp>
      <p:pic>
        <p:nvPicPr>
          <p:cNvPr id="3" name="Graphic 2" descr="Graduation cap with solid fill">
            <a:extLst>
              <a:ext uri="{FF2B5EF4-FFF2-40B4-BE49-F238E27FC236}">
                <a16:creationId xmlns:a16="http://schemas.microsoft.com/office/drawing/2014/main" id="{BBAA2E95-36BF-415F-A012-23F3F870E8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2097" y="1948882"/>
            <a:ext cx="396000" cy="396000"/>
          </a:xfrm>
          <a:prstGeom prst="rect">
            <a:avLst/>
          </a:prstGeom>
        </p:spPr>
      </p:pic>
      <p:graphicFrame>
        <p:nvGraphicFramePr>
          <p:cNvPr id="12" name="Content Placeholder 10">
            <a:extLst>
              <a:ext uri="{FF2B5EF4-FFF2-40B4-BE49-F238E27FC236}">
                <a16:creationId xmlns:a16="http://schemas.microsoft.com/office/drawing/2014/main" id="{A9AB1EE3-057C-4161-BEA7-B76634A95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828992"/>
              </p:ext>
            </p:extLst>
          </p:nvPr>
        </p:nvGraphicFramePr>
        <p:xfrm>
          <a:off x="493336" y="1061963"/>
          <a:ext cx="8185928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7" name="Graphic 6" descr="Diploma roll with solid fill">
            <a:extLst>
              <a:ext uri="{FF2B5EF4-FFF2-40B4-BE49-F238E27FC236}">
                <a16:creationId xmlns:a16="http://schemas.microsoft.com/office/drawing/2014/main" id="{DFDF5CB6-513D-4F39-9435-5A7AF208A5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2447" y="1296227"/>
            <a:ext cx="324000" cy="324000"/>
          </a:xfrm>
          <a:prstGeom prst="rect">
            <a:avLst/>
          </a:prstGeom>
        </p:spPr>
      </p:pic>
      <p:pic>
        <p:nvPicPr>
          <p:cNvPr id="18" name="Graphic 17" descr="Internet with solid fill">
            <a:extLst>
              <a:ext uri="{FF2B5EF4-FFF2-40B4-BE49-F238E27FC236}">
                <a16:creationId xmlns:a16="http://schemas.microsoft.com/office/drawing/2014/main" id="{774BEF54-ACFD-4F4A-8E2F-823347E9782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47299" y="1846637"/>
            <a:ext cx="324000" cy="324000"/>
          </a:xfrm>
          <a:prstGeom prst="rect">
            <a:avLst/>
          </a:prstGeom>
        </p:spPr>
      </p:pic>
      <p:pic>
        <p:nvPicPr>
          <p:cNvPr id="19" name="Graphic 18" descr="Workflow with solid fill">
            <a:extLst>
              <a:ext uri="{FF2B5EF4-FFF2-40B4-BE49-F238E27FC236}">
                <a16:creationId xmlns:a16="http://schemas.microsoft.com/office/drawing/2014/main" id="{2531E278-8831-4EFA-AEB1-43DE70F4139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073299" y="2416243"/>
            <a:ext cx="324000" cy="324000"/>
          </a:xfrm>
          <a:prstGeom prst="rect">
            <a:avLst/>
          </a:prstGeom>
        </p:spPr>
      </p:pic>
      <p:pic>
        <p:nvPicPr>
          <p:cNvPr id="20" name="Graphic 19" descr="North America with solid fill">
            <a:extLst>
              <a:ext uri="{FF2B5EF4-FFF2-40B4-BE49-F238E27FC236}">
                <a16:creationId xmlns:a16="http://schemas.microsoft.com/office/drawing/2014/main" id="{F4A43594-7AD3-4A27-920F-5D5F135D7E0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076253" y="2992619"/>
            <a:ext cx="324000" cy="324000"/>
          </a:xfrm>
          <a:prstGeom prst="rect">
            <a:avLst/>
          </a:prstGeom>
        </p:spPr>
      </p:pic>
      <p:pic>
        <p:nvPicPr>
          <p:cNvPr id="21" name="Graphic 20" descr="Chat with solid fill">
            <a:extLst>
              <a:ext uri="{FF2B5EF4-FFF2-40B4-BE49-F238E27FC236}">
                <a16:creationId xmlns:a16="http://schemas.microsoft.com/office/drawing/2014/main" id="{075570FC-1577-4F49-9093-21E1603744A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927862" y="3568125"/>
            <a:ext cx="324000" cy="324000"/>
          </a:xfrm>
          <a:prstGeom prst="rect">
            <a:avLst/>
          </a:prstGeom>
        </p:spPr>
      </p:pic>
      <p:pic>
        <p:nvPicPr>
          <p:cNvPr id="22" name="Graphic 21" descr="Completed with solid fill">
            <a:extLst>
              <a:ext uri="{FF2B5EF4-FFF2-40B4-BE49-F238E27FC236}">
                <a16:creationId xmlns:a16="http://schemas.microsoft.com/office/drawing/2014/main" id="{6606BA01-3FEC-4A3F-8DAC-C19B6C3D57C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621008" y="4126296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C055521-D8C3-4FB8-B745-0CD1EE528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88041"/>
            <a:ext cx="3819232" cy="1090000"/>
          </a:xfrm>
        </p:spPr>
        <p:txBody>
          <a:bodyPr>
            <a:normAutofit fontScale="90000"/>
          </a:bodyPr>
          <a:lstStyle/>
          <a:p>
            <a:r>
              <a:rPr lang="en-AU" sz="3000" b="1" dirty="0">
                <a:solidFill>
                  <a:schemeClr val="tx1"/>
                </a:solidFill>
              </a:rPr>
              <a:t>Assessing qualifications for different purposes in Australia</a:t>
            </a:r>
            <a:endParaRPr lang="en-AU" sz="30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10A2FB-D667-4723-A699-63210E1BC43C}"/>
              </a:ext>
            </a:extLst>
          </p:cNvPr>
          <p:cNvGrpSpPr/>
          <p:nvPr/>
        </p:nvGrpSpPr>
        <p:grpSpPr>
          <a:xfrm>
            <a:off x="370740" y="323899"/>
            <a:ext cx="8377724" cy="4441081"/>
            <a:chOff x="440740" y="266141"/>
            <a:chExt cx="8234190" cy="444108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36DFAB7-FA39-4CA0-96D7-5C4EBA6746E8}"/>
                </a:ext>
              </a:extLst>
            </p:cNvPr>
            <p:cNvSpPr/>
            <p:nvPr/>
          </p:nvSpPr>
          <p:spPr>
            <a:xfrm>
              <a:off x="440740" y="1798223"/>
              <a:ext cx="2979035" cy="1478788"/>
            </a:xfrm>
            <a:custGeom>
              <a:avLst/>
              <a:gdLst>
                <a:gd name="connsiteX0" fmla="*/ 0 w 2957576"/>
                <a:gd name="connsiteY0" fmla="*/ 147879 h 1478788"/>
                <a:gd name="connsiteX1" fmla="*/ 147879 w 2957576"/>
                <a:gd name="connsiteY1" fmla="*/ 0 h 1478788"/>
                <a:gd name="connsiteX2" fmla="*/ 2809697 w 2957576"/>
                <a:gd name="connsiteY2" fmla="*/ 0 h 1478788"/>
                <a:gd name="connsiteX3" fmla="*/ 2957576 w 2957576"/>
                <a:gd name="connsiteY3" fmla="*/ 147879 h 1478788"/>
                <a:gd name="connsiteX4" fmla="*/ 2957576 w 2957576"/>
                <a:gd name="connsiteY4" fmla="*/ 1330909 h 1478788"/>
                <a:gd name="connsiteX5" fmla="*/ 2809697 w 2957576"/>
                <a:gd name="connsiteY5" fmla="*/ 1478788 h 1478788"/>
                <a:gd name="connsiteX6" fmla="*/ 147879 w 2957576"/>
                <a:gd name="connsiteY6" fmla="*/ 1478788 h 1478788"/>
                <a:gd name="connsiteX7" fmla="*/ 0 w 2957576"/>
                <a:gd name="connsiteY7" fmla="*/ 1330909 h 1478788"/>
                <a:gd name="connsiteX8" fmla="*/ 0 w 2957576"/>
                <a:gd name="connsiteY8" fmla="*/ 147879 h 147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76" h="1478788">
                  <a:moveTo>
                    <a:pt x="0" y="147879"/>
                  </a:moveTo>
                  <a:cubicBezTo>
                    <a:pt x="0" y="66208"/>
                    <a:pt x="66208" y="0"/>
                    <a:pt x="147879" y="0"/>
                  </a:cubicBezTo>
                  <a:lnTo>
                    <a:pt x="2809697" y="0"/>
                  </a:lnTo>
                  <a:cubicBezTo>
                    <a:pt x="2891368" y="0"/>
                    <a:pt x="2957576" y="66208"/>
                    <a:pt x="2957576" y="147879"/>
                  </a:cubicBezTo>
                  <a:lnTo>
                    <a:pt x="2957576" y="1330909"/>
                  </a:lnTo>
                  <a:cubicBezTo>
                    <a:pt x="2957576" y="1412580"/>
                    <a:pt x="2891368" y="1478788"/>
                    <a:pt x="2809697" y="1478788"/>
                  </a:cubicBezTo>
                  <a:lnTo>
                    <a:pt x="147879" y="1478788"/>
                  </a:lnTo>
                  <a:cubicBezTo>
                    <a:pt x="66208" y="1478788"/>
                    <a:pt x="0" y="1412580"/>
                    <a:pt x="0" y="1330909"/>
                  </a:cubicBezTo>
                  <a:lnTo>
                    <a:pt x="0" y="147879"/>
                  </a:lnTo>
                  <a:close/>
                </a:path>
              </a:pathLst>
            </a:custGeom>
            <a:solidFill>
              <a:srgbClr val="3A865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000" tIns="72000" rIns="72000" bIns="720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Aft>
                  <a:spcPts val="600"/>
                </a:spcAft>
                <a:buNone/>
              </a:pPr>
              <a:r>
                <a:rPr lang="en-AU" sz="1300" b="1" kern="1200" dirty="0"/>
                <a:t>Assessing qualifications</a:t>
              </a:r>
            </a:p>
            <a:p>
              <a:pPr marL="0" lvl="0" indent="0" algn="ctr" defTabSz="444500">
                <a:lnSpc>
                  <a:spcPct val="90000"/>
                </a:lnSpc>
                <a:spcAft>
                  <a:spcPts val="200"/>
                </a:spcAft>
                <a:buNone/>
              </a:pPr>
              <a:r>
                <a:rPr lang="en-AU" sz="1200" kern="1200" dirty="0">
                  <a:latin typeface="Calibri" panose="020F0502020204030204"/>
                </a:rPr>
                <a:t>Evaluating whether an individual’s </a:t>
              </a:r>
              <a:br>
                <a:rPr lang="en-AU" sz="1200" kern="1200" dirty="0">
                  <a:latin typeface="Calibri" panose="020F0502020204030204"/>
                </a:rPr>
              </a:br>
              <a:r>
                <a:rPr lang="en-AU" sz="1200" b="0" u="sng" kern="1200" dirty="0">
                  <a:latin typeface="Calibri" panose="020F0502020204030204"/>
                </a:rPr>
                <a:t>educational qualification</a:t>
              </a:r>
              <a:r>
                <a:rPr lang="en-AU" sz="1200" b="0" u="none" kern="1200" dirty="0">
                  <a:latin typeface="Calibri" panose="020F0502020204030204"/>
                </a:rPr>
                <a:t> </a:t>
              </a:r>
              <a:r>
                <a:rPr lang="en-AU" sz="1200" kern="1200" dirty="0">
                  <a:latin typeface="Calibri" panose="020F0502020204030204"/>
                </a:rPr>
                <a:t>meets </a:t>
              </a:r>
              <a:r>
                <a:rPr lang="en-AU" sz="1200" u="sng" kern="1200" dirty="0">
                  <a:latin typeface="Calibri" panose="020F0502020204030204"/>
                </a:rPr>
                <a:t>a specific benchmark </a:t>
              </a:r>
              <a:r>
                <a:rPr lang="en-AU" sz="1200" kern="1200" dirty="0">
                  <a:latin typeface="Calibri" panose="020F0502020204030204"/>
                </a:rPr>
                <a:t>for </a:t>
              </a:r>
              <a:r>
                <a:rPr lang="en-AU" sz="1200" u="sng" kern="1200" dirty="0">
                  <a:latin typeface="Calibri" panose="020F0502020204030204"/>
                </a:rPr>
                <a:t>a specific purpose</a:t>
              </a:r>
              <a:r>
                <a:rPr lang="en-AU" sz="1200" kern="1200" dirty="0">
                  <a:latin typeface="Calibri" panose="020F0502020204030204"/>
                </a:rPr>
                <a:t>.</a:t>
              </a:r>
              <a:endParaRPr lang="en-AU" sz="1200" kern="12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5DD6CFA-9938-4205-8F9D-99810433C811}"/>
                </a:ext>
              </a:extLst>
            </p:cNvPr>
            <p:cNvSpPr/>
            <p:nvPr/>
          </p:nvSpPr>
          <p:spPr>
            <a:xfrm rot="18252615" flipV="1">
              <a:off x="3113739" y="1597513"/>
              <a:ext cx="1463569" cy="490698"/>
            </a:xfrm>
            <a:custGeom>
              <a:avLst/>
              <a:gdLst>
                <a:gd name="connsiteX0" fmla="*/ 0 w 1647298"/>
                <a:gd name="connsiteY0" fmla="*/ 30292 h 60585"/>
                <a:gd name="connsiteX1" fmla="*/ 1647298 w 1647298"/>
                <a:gd name="connsiteY1" fmla="*/ 30292 h 6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298" h="60585">
                  <a:moveTo>
                    <a:pt x="0" y="30292"/>
                  </a:moveTo>
                  <a:lnTo>
                    <a:pt x="1647298" y="30292"/>
                  </a:lnTo>
                </a:path>
              </a:pathLst>
            </a:custGeom>
            <a:noFill/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95167" tIns="-10890" rIns="795167" bIns="-10889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Aft>
                  <a:spcPts val="200"/>
                </a:spcAft>
                <a:buNone/>
              </a:pPr>
              <a:endParaRPr lang="en-AU" sz="1000" kern="12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2B0BA31-BC78-4089-9599-DEE078D2E1E7}"/>
                </a:ext>
              </a:extLst>
            </p:cNvPr>
            <p:cNvSpPr/>
            <p:nvPr/>
          </p:nvSpPr>
          <p:spPr>
            <a:xfrm>
              <a:off x="4239775" y="266141"/>
              <a:ext cx="4435155" cy="2190848"/>
            </a:xfrm>
            <a:custGeom>
              <a:avLst/>
              <a:gdLst>
                <a:gd name="connsiteX0" fmla="*/ 0 w 4065130"/>
                <a:gd name="connsiteY0" fmla="*/ 207081 h 2070806"/>
                <a:gd name="connsiteX1" fmla="*/ 207081 w 4065130"/>
                <a:gd name="connsiteY1" fmla="*/ 0 h 2070806"/>
                <a:gd name="connsiteX2" fmla="*/ 3858049 w 4065130"/>
                <a:gd name="connsiteY2" fmla="*/ 0 h 2070806"/>
                <a:gd name="connsiteX3" fmla="*/ 4065130 w 4065130"/>
                <a:gd name="connsiteY3" fmla="*/ 207081 h 2070806"/>
                <a:gd name="connsiteX4" fmla="*/ 4065130 w 4065130"/>
                <a:gd name="connsiteY4" fmla="*/ 1863725 h 2070806"/>
                <a:gd name="connsiteX5" fmla="*/ 3858049 w 4065130"/>
                <a:gd name="connsiteY5" fmla="*/ 2070806 h 2070806"/>
                <a:gd name="connsiteX6" fmla="*/ 207081 w 4065130"/>
                <a:gd name="connsiteY6" fmla="*/ 2070806 h 2070806"/>
                <a:gd name="connsiteX7" fmla="*/ 0 w 4065130"/>
                <a:gd name="connsiteY7" fmla="*/ 1863725 h 2070806"/>
                <a:gd name="connsiteX8" fmla="*/ 0 w 4065130"/>
                <a:gd name="connsiteY8" fmla="*/ 207081 h 207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5130" h="2070806">
                  <a:moveTo>
                    <a:pt x="0" y="207081"/>
                  </a:moveTo>
                  <a:cubicBezTo>
                    <a:pt x="0" y="92713"/>
                    <a:pt x="92713" y="0"/>
                    <a:pt x="207081" y="0"/>
                  </a:cubicBezTo>
                  <a:lnTo>
                    <a:pt x="3858049" y="0"/>
                  </a:lnTo>
                  <a:cubicBezTo>
                    <a:pt x="3972417" y="0"/>
                    <a:pt x="4065130" y="92713"/>
                    <a:pt x="4065130" y="207081"/>
                  </a:cubicBezTo>
                  <a:lnTo>
                    <a:pt x="4065130" y="1863725"/>
                  </a:lnTo>
                  <a:cubicBezTo>
                    <a:pt x="4065130" y="1978093"/>
                    <a:pt x="3972417" y="2070806"/>
                    <a:pt x="3858049" y="2070806"/>
                  </a:cubicBezTo>
                  <a:lnTo>
                    <a:pt x="207081" y="2070806"/>
                  </a:lnTo>
                  <a:cubicBezTo>
                    <a:pt x="92713" y="2070806"/>
                    <a:pt x="0" y="1978093"/>
                    <a:pt x="0" y="1863725"/>
                  </a:cubicBezTo>
                  <a:lnTo>
                    <a:pt x="0" y="207081"/>
                  </a:lnTo>
                  <a:close/>
                </a:path>
              </a:pathLst>
            </a:custGeom>
            <a:solidFill>
              <a:srgbClr val="A8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08000" rIns="108000" bIns="1080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Aft>
                  <a:spcPts val="200"/>
                </a:spcAft>
                <a:buNone/>
              </a:pPr>
              <a:r>
                <a:rPr lang="en-AU" sz="1300" b="1" kern="1200" dirty="0"/>
                <a:t>For general purposes (what we do)</a:t>
              </a:r>
            </a:p>
            <a:p>
              <a:pPr marL="171450" lvl="0" indent="-171450" algn="l" defTabSz="444500">
                <a:lnSpc>
                  <a:spcPct val="9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AU" sz="1100" kern="1200" dirty="0"/>
                <a:t>Considers educational qualifications only, not partial or incomplete studies</a:t>
              </a:r>
            </a:p>
            <a:p>
              <a:pPr marL="171450" lvl="0" indent="-171450" defTabSz="444500">
                <a:lnSpc>
                  <a:spcPct val="9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AU" sz="1100" dirty="0"/>
                <a:t>Qualification type and </a:t>
              </a:r>
              <a:r>
                <a:rPr lang="en-AU" sz="1100" kern="1200" dirty="0"/>
                <a:t>level assessed against our qualification benchmark (comparability </a:t>
              </a:r>
              <a:r>
                <a:rPr lang="en-AU" sz="1100" u="sng" kern="1200" dirty="0"/>
                <a:t>not</a:t>
              </a:r>
              <a:r>
                <a:rPr lang="en-AU" sz="1100" kern="1200" dirty="0"/>
                <a:t> equivalency)</a:t>
              </a:r>
            </a:p>
            <a:p>
              <a:pPr marL="171450" lvl="0" indent="-171450" defTabSz="444500">
                <a:lnSpc>
                  <a:spcPct val="9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AU" sz="1100" kern="1200" dirty="0"/>
                <a:t>Does not assess subjects </a:t>
              </a:r>
              <a:r>
                <a:rPr lang="en-AU" sz="1100" dirty="0"/>
                <a:t>or</a:t>
              </a:r>
              <a:r>
                <a:rPr lang="en-AU" sz="1100" kern="1200" dirty="0"/>
                <a:t> compare specific study units/</a:t>
              </a:r>
              <a:r>
                <a:rPr lang="en-AU" sz="1100" dirty="0"/>
                <a:t>modules in detail </a:t>
              </a:r>
              <a:endParaRPr lang="en-AU" sz="1100" kern="1200" dirty="0"/>
            </a:p>
            <a:p>
              <a:pPr marL="171450" lvl="0" indent="-171450" algn="l" defTabSz="444500">
                <a:lnSpc>
                  <a:spcPct val="9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AU" sz="1100" dirty="0"/>
                <a:t>Does not assess the qualification for specific purposes (e.g. admissions, regulated employment) to do specific activities (e.g. study, work)</a:t>
              </a:r>
            </a:p>
            <a:p>
              <a:pPr marL="171450" indent="-171450" defTabSz="444500">
                <a:lnSpc>
                  <a:spcPct val="9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AU" sz="1100" kern="1200" dirty="0"/>
                <a:t>Can be undertaken at any time after qualification is awarded 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6BDEC00-D59D-4EA4-B0CB-9C0D330AE2EE}"/>
                </a:ext>
              </a:extLst>
            </p:cNvPr>
            <p:cNvSpPr/>
            <p:nvPr/>
          </p:nvSpPr>
          <p:spPr>
            <a:xfrm>
              <a:off x="4239775" y="2516374"/>
              <a:ext cx="4435155" cy="2190848"/>
            </a:xfrm>
            <a:custGeom>
              <a:avLst/>
              <a:gdLst>
                <a:gd name="connsiteX0" fmla="*/ 0 w 4065130"/>
                <a:gd name="connsiteY0" fmla="*/ 207081 h 2070806"/>
                <a:gd name="connsiteX1" fmla="*/ 207081 w 4065130"/>
                <a:gd name="connsiteY1" fmla="*/ 0 h 2070806"/>
                <a:gd name="connsiteX2" fmla="*/ 3858049 w 4065130"/>
                <a:gd name="connsiteY2" fmla="*/ 0 h 2070806"/>
                <a:gd name="connsiteX3" fmla="*/ 4065130 w 4065130"/>
                <a:gd name="connsiteY3" fmla="*/ 207081 h 2070806"/>
                <a:gd name="connsiteX4" fmla="*/ 4065130 w 4065130"/>
                <a:gd name="connsiteY4" fmla="*/ 1863725 h 2070806"/>
                <a:gd name="connsiteX5" fmla="*/ 3858049 w 4065130"/>
                <a:gd name="connsiteY5" fmla="*/ 2070806 h 2070806"/>
                <a:gd name="connsiteX6" fmla="*/ 207081 w 4065130"/>
                <a:gd name="connsiteY6" fmla="*/ 2070806 h 2070806"/>
                <a:gd name="connsiteX7" fmla="*/ 0 w 4065130"/>
                <a:gd name="connsiteY7" fmla="*/ 1863725 h 2070806"/>
                <a:gd name="connsiteX8" fmla="*/ 0 w 4065130"/>
                <a:gd name="connsiteY8" fmla="*/ 207081 h 207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5130" h="2070806">
                  <a:moveTo>
                    <a:pt x="0" y="207081"/>
                  </a:moveTo>
                  <a:cubicBezTo>
                    <a:pt x="0" y="92713"/>
                    <a:pt x="92713" y="0"/>
                    <a:pt x="207081" y="0"/>
                  </a:cubicBezTo>
                  <a:lnTo>
                    <a:pt x="3858049" y="0"/>
                  </a:lnTo>
                  <a:cubicBezTo>
                    <a:pt x="3972417" y="0"/>
                    <a:pt x="4065130" y="92713"/>
                    <a:pt x="4065130" y="207081"/>
                  </a:cubicBezTo>
                  <a:lnTo>
                    <a:pt x="4065130" y="1863725"/>
                  </a:lnTo>
                  <a:cubicBezTo>
                    <a:pt x="4065130" y="1978093"/>
                    <a:pt x="3972417" y="2070806"/>
                    <a:pt x="3858049" y="2070806"/>
                  </a:cubicBezTo>
                  <a:lnTo>
                    <a:pt x="207081" y="2070806"/>
                  </a:lnTo>
                  <a:cubicBezTo>
                    <a:pt x="92713" y="2070806"/>
                    <a:pt x="0" y="1978093"/>
                    <a:pt x="0" y="1863725"/>
                  </a:cubicBezTo>
                  <a:lnTo>
                    <a:pt x="0" y="207081"/>
                  </a:lnTo>
                  <a:close/>
                </a:path>
              </a:pathLst>
            </a:custGeom>
            <a:solidFill>
              <a:srgbClr val="2B6CA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000" tIns="144000" rIns="144000" bIns="1440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Aft>
                  <a:spcPts val="200"/>
                </a:spcAft>
                <a:buNone/>
              </a:pPr>
              <a:r>
                <a:rPr lang="en-AU" sz="1300" b="1" kern="1200" dirty="0"/>
                <a:t>For admissions purposes (what education providers do)</a:t>
              </a:r>
            </a:p>
            <a:p>
              <a:pPr marL="179388" indent="-179388">
                <a:lnSpc>
                  <a:spcPct val="107000"/>
                </a:lnSpc>
                <a:spcAft>
                  <a:spcPts val="200"/>
                </a:spcAft>
                <a:buFont typeface="Symbol" panose="05050102010706020507" pitchFamily="18" charset="2"/>
                <a:buChar char=""/>
              </a:pPr>
              <a:r>
                <a:rPr lang="en-AU" sz="1100" dirty="0"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Considers </a:t>
              </a:r>
              <a:r>
                <a:rPr lang="en-AU" sz="1100" u="sng" dirty="0"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other requirements </a:t>
              </a:r>
              <a:r>
                <a:rPr lang="en-AU" sz="1100" dirty="0"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in addition to the overseas qualification such as language competency, practical training, work experience, relevance of </a:t>
              </a:r>
              <a:r>
                <a:rPr lang="en-AU" sz="11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previous study</a:t>
              </a:r>
            </a:p>
            <a:p>
              <a:pPr marL="179388" indent="-179388">
                <a:lnSpc>
                  <a:spcPct val="107000"/>
                </a:lnSpc>
                <a:spcAft>
                  <a:spcPts val="200"/>
                </a:spcAft>
                <a:buFont typeface="Symbol" panose="05050102010706020507" pitchFamily="18" charset="2"/>
                <a:buChar char=""/>
              </a:pPr>
              <a:r>
                <a:rPr lang="en-AU" sz="1100" dirty="0"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Compares units/modules of study in detail</a:t>
              </a:r>
            </a:p>
            <a:p>
              <a:pPr marL="179388" lvl="0" indent="-179388">
                <a:lnSpc>
                  <a:spcPct val="107000"/>
                </a:lnSpc>
                <a:spcAft>
                  <a:spcPts val="200"/>
                </a:spcAft>
                <a:buFont typeface="Symbol" panose="05050102010706020507" pitchFamily="18" charset="2"/>
                <a:buChar char=""/>
              </a:pPr>
              <a:r>
                <a:rPr lang="en-AU" sz="11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Considers academic achievement</a:t>
              </a:r>
            </a:p>
            <a:p>
              <a:pPr marL="179388" lvl="0" indent="-179388">
                <a:lnSpc>
                  <a:spcPct val="107000"/>
                </a:lnSpc>
                <a:spcAft>
                  <a:spcPts val="200"/>
                </a:spcAft>
                <a:buFont typeface="Symbol" panose="05050102010706020507" pitchFamily="18" charset="2"/>
                <a:buChar char=""/>
              </a:pPr>
              <a:r>
                <a:rPr lang="en-AU" sz="11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May assess suitability in other ways (e.g. interviews, personal statements, portfolios)</a:t>
              </a:r>
            </a:p>
            <a:p>
              <a:pPr marL="179388" lvl="0" indent="-179388">
                <a:lnSpc>
                  <a:spcPct val="107000"/>
                </a:lnSpc>
                <a:spcAft>
                  <a:spcPts val="200"/>
                </a:spcAft>
                <a:buFont typeface="Symbol" panose="05050102010706020507" pitchFamily="18" charset="2"/>
                <a:buChar char=""/>
              </a:pPr>
              <a:r>
                <a:rPr lang="en-AU" sz="11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May award credit for incomplete or partial studies</a:t>
              </a:r>
            </a:p>
            <a:p>
              <a:pPr marL="179388" lvl="0" indent="-179388">
                <a:lnSpc>
                  <a:spcPct val="107000"/>
                </a:lnSpc>
                <a:spcAft>
                  <a:spcPts val="200"/>
                </a:spcAft>
                <a:buFont typeface="Symbol" panose="05050102010706020507" pitchFamily="18" charset="2"/>
                <a:buChar char=""/>
              </a:pPr>
              <a:r>
                <a:rPr lang="en-AU" sz="11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Qualification may need to have been completed within specific period</a:t>
              </a:r>
              <a:endParaRPr lang="en-AU" sz="1100" kern="1200" dirty="0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1CB611-136A-4CD7-AFAE-4EC7EA6B2B2F}"/>
              </a:ext>
            </a:extLst>
          </p:cNvPr>
          <p:cNvSpPr/>
          <p:nvPr/>
        </p:nvSpPr>
        <p:spPr>
          <a:xfrm rot="3320857" flipV="1">
            <a:off x="3092975" y="2860171"/>
            <a:ext cx="1470852" cy="499252"/>
          </a:xfrm>
          <a:custGeom>
            <a:avLst/>
            <a:gdLst>
              <a:gd name="connsiteX0" fmla="*/ 0 w 1647298"/>
              <a:gd name="connsiteY0" fmla="*/ 30292 h 60585"/>
              <a:gd name="connsiteX1" fmla="*/ 1647298 w 1647298"/>
              <a:gd name="connsiteY1" fmla="*/ 30292 h 6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47298" h="60585">
                <a:moveTo>
                  <a:pt x="0" y="30292"/>
                </a:moveTo>
                <a:lnTo>
                  <a:pt x="1647298" y="30292"/>
                </a:lnTo>
              </a:path>
            </a:pathLst>
          </a:cu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95167" tIns="-10890" rIns="795167" bIns="-10889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Aft>
                <a:spcPts val="200"/>
              </a:spcAft>
              <a:buNone/>
            </a:pPr>
            <a:endParaRPr lang="en-AU" sz="1000" kern="1200"/>
          </a:p>
        </p:txBody>
      </p:sp>
    </p:spTree>
    <p:extLst>
      <p:ext uri="{BB962C8B-B14F-4D97-AF65-F5344CB8AC3E}">
        <p14:creationId xmlns:p14="http://schemas.microsoft.com/office/powerpoint/2010/main" val="176221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545" y="233171"/>
            <a:ext cx="7632848" cy="719426"/>
          </a:xfrm>
        </p:spPr>
        <p:txBody>
          <a:bodyPr>
            <a:normAutofit/>
          </a:bodyPr>
          <a:lstStyle/>
          <a:p>
            <a:r>
              <a:rPr lang="en-AU" sz="3000" b="1" dirty="0"/>
              <a:t>Australia’s recognition system and our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108" y="1615352"/>
            <a:ext cx="2911303" cy="33843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/>
            </a:pPr>
            <a:r>
              <a:rPr lang="en-AU" sz="1350" dirty="0"/>
              <a:t>Promote two-way mobility through qualifications recognition policy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AU" sz="1350" dirty="0"/>
              <a:t>Australian qualifications overseas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AU" sz="1350" dirty="0"/>
              <a:t>overseas qualifications in Australia</a:t>
            </a:r>
          </a:p>
          <a:p>
            <a:pPr marL="0" indent="0">
              <a:lnSpc>
                <a:spcPct val="100000"/>
              </a:lnSpc>
              <a:spcBef>
                <a:spcPts val="3600"/>
              </a:spcBef>
              <a:spcAft>
                <a:spcPts val="2400"/>
              </a:spcAft>
              <a:buNone/>
              <a:defRPr/>
            </a:pPr>
            <a:r>
              <a:rPr lang="en-AU" sz="1350" dirty="0"/>
              <a:t>Expert policy advice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None/>
              <a:defRPr/>
            </a:pPr>
            <a:r>
              <a:rPr lang="en-AU" sz="1350" dirty="0"/>
              <a:t>Suite of qualifications recognition tools (policy products and services) to support quality recognition decisions</a:t>
            </a:r>
          </a:p>
          <a:p>
            <a:pPr marL="0" indent="0">
              <a:lnSpc>
                <a:spcPct val="100000"/>
              </a:lnSpc>
              <a:spcBef>
                <a:spcPts val="2800"/>
              </a:spcBef>
              <a:spcAft>
                <a:spcPts val="1200"/>
              </a:spcAft>
              <a:buNone/>
              <a:defRPr/>
            </a:pPr>
            <a:endParaRPr lang="en-AU" sz="1350" dirty="0"/>
          </a:p>
        </p:txBody>
      </p:sp>
      <p:sp>
        <p:nvSpPr>
          <p:cNvPr id="15" name="Graphic 5" descr="User network with solid fill">
            <a:extLst>
              <a:ext uri="{FF2B5EF4-FFF2-40B4-BE49-F238E27FC236}">
                <a16:creationId xmlns:a16="http://schemas.microsoft.com/office/drawing/2014/main" id="{593AE4B9-51BA-4D8F-B374-4C6FC53BA322}"/>
              </a:ext>
            </a:extLst>
          </p:cNvPr>
          <p:cNvSpPr/>
          <p:nvPr/>
        </p:nvSpPr>
        <p:spPr>
          <a:xfrm>
            <a:off x="4856248" y="3757672"/>
            <a:ext cx="488802" cy="452176"/>
          </a:xfrm>
          <a:custGeom>
            <a:avLst/>
            <a:gdLst>
              <a:gd name="connsiteX0" fmla="*/ 487036 w 490840"/>
              <a:gd name="connsiteY0" fmla="*/ 160366 h 458313"/>
              <a:gd name="connsiteX1" fmla="*/ 418628 w 490840"/>
              <a:gd name="connsiteY1" fmla="*/ 132752 h 458313"/>
              <a:gd name="connsiteX2" fmla="*/ 387309 w 490840"/>
              <a:gd name="connsiteY2" fmla="*/ 187582 h 458313"/>
              <a:gd name="connsiteX3" fmla="*/ 317714 w 490840"/>
              <a:gd name="connsiteY3" fmla="*/ 216677 h 458313"/>
              <a:gd name="connsiteX4" fmla="*/ 260236 w 490840"/>
              <a:gd name="connsiteY4" fmla="*/ 176761 h 458313"/>
              <a:gd name="connsiteX5" fmla="*/ 260236 w 490840"/>
              <a:gd name="connsiteY5" fmla="*/ 102046 h 458313"/>
              <a:gd name="connsiteX6" fmla="*/ 297471 w 490840"/>
              <a:gd name="connsiteY6" fmla="*/ 38892 h 458313"/>
              <a:gd name="connsiteX7" fmla="*/ 234316 w 490840"/>
              <a:gd name="connsiteY7" fmla="*/ 1659 h 458313"/>
              <a:gd name="connsiteX8" fmla="*/ 197082 w 490840"/>
              <a:gd name="connsiteY8" fmla="*/ 64812 h 458313"/>
              <a:gd name="connsiteX9" fmla="*/ 234316 w 490840"/>
              <a:gd name="connsiteY9" fmla="*/ 102046 h 458313"/>
              <a:gd name="connsiteX10" fmla="*/ 234316 w 490840"/>
              <a:gd name="connsiteY10" fmla="*/ 176696 h 458313"/>
              <a:gd name="connsiteX11" fmla="*/ 177163 w 490840"/>
              <a:gd name="connsiteY11" fmla="*/ 216159 h 458313"/>
              <a:gd name="connsiteX12" fmla="*/ 107308 w 490840"/>
              <a:gd name="connsiteY12" fmla="*/ 186934 h 458313"/>
              <a:gd name="connsiteX13" fmla="*/ 64038 w 490840"/>
              <a:gd name="connsiteY13" fmla="*/ 123823 h 458313"/>
              <a:gd name="connsiteX14" fmla="*/ 927 w 490840"/>
              <a:gd name="connsiteY14" fmla="*/ 167094 h 458313"/>
              <a:gd name="connsiteX15" fmla="*/ 44197 w 490840"/>
              <a:gd name="connsiteY15" fmla="*/ 230204 h 458313"/>
              <a:gd name="connsiteX16" fmla="*/ 96292 w 490840"/>
              <a:gd name="connsiteY16" fmla="*/ 210910 h 458313"/>
              <a:gd name="connsiteX17" fmla="*/ 167896 w 490840"/>
              <a:gd name="connsiteY17" fmla="*/ 240070 h 458313"/>
              <a:gd name="connsiteX18" fmla="*/ 182412 w 490840"/>
              <a:gd name="connsiteY18" fmla="*/ 304870 h 458313"/>
              <a:gd name="connsiteX19" fmla="*/ 126748 w 490840"/>
              <a:gd name="connsiteY19" fmla="*/ 361246 h 458313"/>
              <a:gd name="connsiteX20" fmla="*/ 55716 w 490840"/>
              <a:gd name="connsiteY20" fmla="*/ 379390 h 458313"/>
              <a:gd name="connsiteX21" fmla="*/ 73860 w 490840"/>
              <a:gd name="connsiteY21" fmla="*/ 450423 h 458313"/>
              <a:gd name="connsiteX22" fmla="*/ 144892 w 490840"/>
              <a:gd name="connsiteY22" fmla="*/ 432279 h 458313"/>
              <a:gd name="connsiteX23" fmla="*/ 144892 w 490840"/>
              <a:gd name="connsiteY23" fmla="*/ 379390 h 458313"/>
              <a:gd name="connsiteX24" fmla="*/ 201139 w 490840"/>
              <a:gd name="connsiteY24" fmla="*/ 323144 h 458313"/>
              <a:gd name="connsiteX25" fmla="*/ 293414 w 490840"/>
              <a:gd name="connsiteY25" fmla="*/ 323144 h 458313"/>
              <a:gd name="connsiteX26" fmla="*/ 349660 w 490840"/>
              <a:gd name="connsiteY26" fmla="*/ 379390 h 458313"/>
              <a:gd name="connsiteX27" fmla="*/ 357436 w 490840"/>
              <a:gd name="connsiteY27" fmla="*/ 442894 h 458313"/>
              <a:gd name="connsiteX28" fmla="*/ 430748 w 490840"/>
              <a:gd name="connsiteY28" fmla="*/ 443365 h 458313"/>
              <a:gd name="connsiteX29" fmla="*/ 431218 w 490840"/>
              <a:gd name="connsiteY29" fmla="*/ 370054 h 458313"/>
              <a:gd name="connsiteX30" fmla="*/ 367869 w 490840"/>
              <a:gd name="connsiteY30" fmla="*/ 361894 h 458313"/>
              <a:gd name="connsiteX31" fmla="*/ 311882 w 490840"/>
              <a:gd name="connsiteY31" fmla="*/ 305324 h 458313"/>
              <a:gd name="connsiteX32" fmla="*/ 328276 w 490840"/>
              <a:gd name="connsiteY32" fmla="*/ 256594 h 458313"/>
              <a:gd name="connsiteX33" fmla="*/ 326721 w 490840"/>
              <a:gd name="connsiteY33" fmla="*/ 240848 h 458313"/>
              <a:gd name="connsiteX34" fmla="*/ 398001 w 490840"/>
              <a:gd name="connsiteY34" fmla="*/ 211558 h 458313"/>
              <a:gd name="connsiteX35" fmla="*/ 458913 w 490840"/>
              <a:gd name="connsiteY35" fmla="*/ 228406 h 458313"/>
              <a:gd name="connsiteX36" fmla="*/ 487036 w 490840"/>
              <a:gd name="connsiteY36" fmla="*/ 160366 h 458313"/>
              <a:gd name="connsiteX37" fmla="*/ 247665 w 490840"/>
              <a:gd name="connsiteY37" fmla="*/ 207670 h 458313"/>
              <a:gd name="connsiteX38" fmla="*/ 270345 w 490840"/>
              <a:gd name="connsiteY38" fmla="*/ 230350 h 458313"/>
              <a:gd name="connsiteX39" fmla="*/ 247665 w 490840"/>
              <a:gd name="connsiteY39" fmla="*/ 253030 h 458313"/>
              <a:gd name="connsiteX40" fmla="*/ 224985 w 490840"/>
              <a:gd name="connsiteY40" fmla="*/ 230350 h 458313"/>
              <a:gd name="connsiteX41" fmla="*/ 247665 w 490840"/>
              <a:gd name="connsiteY41" fmla="*/ 207670 h 458313"/>
              <a:gd name="connsiteX42" fmla="*/ 293025 w 490840"/>
              <a:gd name="connsiteY42" fmla="*/ 298390 h 458313"/>
              <a:gd name="connsiteX43" fmla="*/ 202305 w 490840"/>
              <a:gd name="connsiteY43" fmla="*/ 298390 h 458313"/>
              <a:gd name="connsiteX44" fmla="*/ 202305 w 490840"/>
              <a:gd name="connsiteY44" fmla="*/ 280765 h 458313"/>
              <a:gd name="connsiteX45" fmla="*/ 206841 w 490840"/>
              <a:gd name="connsiteY45" fmla="*/ 271693 h 458313"/>
              <a:gd name="connsiteX46" fmla="*/ 229003 w 490840"/>
              <a:gd name="connsiteY46" fmla="*/ 260871 h 458313"/>
              <a:gd name="connsiteX47" fmla="*/ 247730 w 490840"/>
              <a:gd name="connsiteY47" fmla="*/ 258085 h 458313"/>
              <a:gd name="connsiteX48" fmla="*/ 266457 w 490840"/>
              <a:gd name="connsiteY48" fmla="*/ 260871 h 458313"/>
              <a:gd name="connsiteX49" fmla="*/ 288619 w 490840"/>
              <a:gd name="connsiteY49" fmla="*/ 271693 h 458313"/>
              <a:gd name="connsiteX50" fmla="*/ 293155 w 490840"/>
              <a:gd name="connsiteY50" fmla="*/ 280765 h 45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90840" h="458313">
                <a:moveTo>
                  <a:pt x="487036" y="160366"/>
                </a:moveTo>
                <a:cubicBezTo>
                  <a:pt x="475772" y="133851"/>
                  <a:pt x="445144" y="121488"/>
                  <a:pt x="418628" y="132752"/>
                </a:cubicBezTo>
                <a:cubicBezTo>
                  <a:pt x="397056" y="141918"/>
                  <a:pt x="384245" y="164345"/>
                  <a:pt x="387309" y="187582"/>
                </a:cubicBezTo>
                <a:lnTo>
                  <a:pt x="317714" y="216677"/>
                </a:lnTo>
                <a:cubicBezTo>
                  <a:pt x="305602" y="195342"/>
                  <a:pt x="284459" y="180659"/>
                  <a:pt x="260236" y="176761"/>
                </a:cubicBezTo>
                <a:lnTo>
                  <a:pt x="260236" y="102046"/>
                </a:lnTo>
                <a:cubicBezTo>
                  <a:pt x="287958" y="94888"/>
                  <a:pt x="304628" y="66614"/>
                  <a:pt x="297471" y="38892"/>
                </a:cubicBezTo>
                <a:cubicBezTo>
                  <a:pt x="290313" y="11171"/>
                  <a:pt x="262038" y="-5499"/>
                  <a:pt x="234316" y="1659"/>
                </a:cubicBezTo>
                <a:cubicBezTo>
                  <a:pt x="206595" y="8816"/>
                  <a:pt x="189925" y="37091"/>
                  <a:pt x="197082" y="64812"/>
                </a:cubicBezTo>
                <a:cubicBezTo>
                  <a:pt x="201797" y="83072"/>
                  <a:pt x="216056" y="97331"/>
                  <a:pt x="234316" y="102046"/>
                </a:cubicBezTo>
                <a:lnTo>
                  <a:pt x="234316" y="176696"/>
                </a:lnTo>
                <a:cubicBezTo>
                  <a:pt x="210299" y="180583"/>
                  <a:pt x="189308" y="195077"/>
                  <a:pt x="177163" y="216159"/>
                </a:cubicBezTo>
                <a:lnTo>
                  <a:pt x="107308" y="186934"/>
                </a:lnTo>
                <a:cubicBezTo>
                  <a:pt x="112787" y="157558"/>
                  <a:pt x="93415" y="129302"/>
                  <a:pt x="64038" y="123823"/>
                </a:cubicBezTo>
                <a:cubicBezTo>
                  <a:pt x="34661" y="118344"/>
                  <a:pt x="6406" y="137717"/>
                  <a:pt x="927" y="167094"/>
                </a:cubicBezTo>
                <a:cubicBezTo>
                  <a:pt x="-4552" y="196470"/>
                  <a:pt x="14821" y="224726"/>
                  <a:pt x="44197" y="230204"/>
                </a:cubicBezTo>
                <a:cubicBezTo>
                  <a:pt x="63791" y="233859"/>
                  <a:pt x="83806" y="226445"/>
                  <a:pt x="96292" y="210910"/>
                </a:cubicBezTo>
                <a:lnTo>
                  <a:pt x="167896" y="240070"/>
                </a:lnTo>
                <a:cubicBezTo>
                  <a:pt x="163200" y="262752"/>
                  <a:pt x="168488" y="286359"/>
                  <a:pt x="182412" y="304870"/>
                </a:cubicBezTo>
                <a:lnTo>
                  <a:pt x="126748" y="361246"/>
                </a:lnTo>
                <a:cubicBezTo>
                  <a:pt x="102123" y="346642"/>
                  <a:pt x="70321" y="354765"/>
                  <a:pt x="55716" y="379390"/>
                </a:cubicBezTo>
                <a:cubicBezTo>
                  <a:pt x="41111" y="404016"/>
                  <a:pt x="49235" y="435817"/>
                  <a:pt x="73860" y="450423"/>
                </a:cubicBezTo>
                <a:cubicBezTo>
                  <a:pt x="98486" y="465027"/>
                  <a:pt x="130288" y="456904"/>
                  <a:pt x="144892" y="432279"/>
                </a:cubicBezTo>
                <a:cubicBezTo>
                  <a:pt x="154562" y="415975"/>
                  <a:pt x="154562" y="395694"/>
                  <a:pt x="144892" y="379390"/>
                </a:cubicBezTo>
                <a:lnTo>
                  <a:pt x="201139" y="323144"/>
                </a:lnTo>
                <a:cubicBezTo>
                  <a:pt x="228879" y="342414"/>
                  <a:pt x="265674" y="342414"/>
                  <a:pt x="293414" y="323144"/>
                </a:cubicBezTo>
                <a:lnTo>
                  <a:pt x="349660" y="379390"/>
                </a:lnTo>
                <a:cubicBezTo>
                  <a:pt x="337768" y="399917"/>
                  <a:pt x="340942" y="425843"/>
                  <a:pt x="357436" y="442894"/>
                </a:cubicBezTo>
                <a:cubicBezTo>
                  <a:pt x="377551" y="463269"/>
                  <a:pt x="410373" y="463479"/>
                  <a:pt x="430748" y="443365"/>
                </a:cubicBezTo>
                <a:cubicBezTo>
                  <a:pt x="451122" y="423251"/>
                  <a:pt x="451333" y="390428"/>
                  <a:pt x="431218" y="370054"/>
                </a:cubicBezTo>
                <a:cubicBezTo>
                  <a:pt x="414484" y="353103"/>
                  <a:pt x="388353" y="349737"/>
                  <a:pt x="367869" y="361894"/>
                </a:cubicBezTo>
                <a:lnTo>
                  <a:pt x="311882" y="305324"/>
                </a:lnTo>
                <a:cubicBezTo>
                  <a:pt x="322523" y="291308"/>
                  <a:pt x="328282" y="274192"/>
                  <a:pt x="328276" y="256594"/>
                </a:cubicBezTo>
                <a:cubicBezTo>
                  <a:pt x="328285" y="251307"/>
                  <a:pt x="327764" y="246031"/>
                  <a:pt x="326721" y="240848"/>
                </a:cubicBezTo>
                <a:lnTo>
                  <a:pt x="398001" y="211558"/>
                </a:lnTo>
                <a:cubicBezTo>
                  <a:pt x="412139" y="230332"/>
                  <a:pt x="437138" y="237247"/>
                  <a:pt x="458913" y="228406"/>
                </a:cubicBezTo>
                <a:cubicBezTo>
                  <a:pt x="485209" y="217127"/>
                  <a:pt x="497695" y="186920"/>
                  <a:pt x="487036" y="160366"/>
                </a:cubicBezTo>
                <a:close/>
                <a:moveTo>
                  <a:pt x="247665" y="207670"/>
                </a:moveTo>
                <a:cubicBezTo>
                  <a:pt x="260191" y="207670"/>
                  <a:pt x="270345" y="217824"/>
                  <a:pt x="270345" y="230350"/>
                </a:cubicBezTo>
                <a:cubicBezTo>
                  <a:pt x="270345" y="242876"/>
                  <a:pt x="260191" y="253030"/>
                  <a:pt x="247665" y="253030"/>
                </a:cubicBezTo>
                <a:cubicBezTo>
                  <a:pt x="235139" y="253030"/>
                  <a:pt x="224985" y="242876"/>
                  <a:pt x="224985" y="230350"/>
                </a:cubicBezTo>
                <a:cubicBezTo>
                  <a:pt x="224985" y="217824"/>
                  <a:pt x="235139" y="207670"/>
                  <a:pt x="247665" y="207670"/>
                </a:cubicBezTo>
                <a:close/>
                <a:moveTo>
                  <a:pt x="293025" y="298390"/>
                </a:moveTo>
                <a:lnTo>
                  <a:pt x="202305" y="298390"/>
                </a:lnTo>
                <a:lnTo>
                  <a:pt x="202305" y="280765"/>
                </a:lnTo>
                <a:cubicBezTo>
                  <a:pt x="202391" y="277216"/>
                  <a:pt x="204054" y="273891"/>
                  <a:pt x="206841" y="271693"/>
                </a:cubicBezTo>
                <a:cubicBezTo>
                  <a:pt x="213566" y="266862"/>
                  <a:pt x="221059" y="263204"/>
                  <a:pt x="229003" y="260871"/>
                </a:cubicBezTo>
                <a:cubicBezTo>
                  <a:pt x="235095" y="259122"/>
                  <a:pt x="241392" y="258185"/>
                  <a:pt x="247730" y="258085"/>
                </a:cubicBezTo>
                <a:cubicBezTo>
                  <a:pt x="254074" y="258103"/>
                  <a:pt x="260382" y="259042"/>
                  <a:pt x="266457" y="260871"/>
                </a:cubicBezTo>
                <a:cubicBezTo>
                  <a:pt x="274494" y="262958"/>
                  <a:pt x="282031" y="266638"/>
                  <a:pt x="288619" y="271693"/>
                </a:cubicBezTo>
                <a:cubicBezTo>
                  <a:pt x="291406" y="273891"/>
                  <a:pt x="293069" y="277216"/>
                  <a:pt x="293155" y="280765"/>
                </a:cubicBezTo>
                <a:close/>
              </a:path>
            </a:pathLst>
          </a:custGeom>
          <a:solidFill>
            <a:srgbClr val="7030A0"/>
          </a:solidFill>
          <a:ln w="6449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1028" name="Picture 4" descr="Two-way Svg Png Icon Free Download (#310106) - OnlineWebFonts.COM">
            <a:extLst>
              <a:ext uri="{FF2B5EF4-FFF2-40B4-BE49-F238E27FC236}">
                <a16:creationId xmlns:a16="http://schemas.microsoft.com/office/drawing/2014/main" id="{FE5366FD-EBC3-4327-A769-ACE753DAD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778" y="1795273"/>
            <a:ext cx="559168" cy="55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E439E5-3ECE-4B12-AE29-CD3D526C63E4}"/>
              </a:ext>
            </a:extLst>
          </p:cNvPr>
          <p:cNvCxnSpPr>
            <a:cxnSpLocks/>
          </p:cNvCxnSpPr>
          <p:nvPr/>
        </p:nvCxnSpPr>
        <p:spPr>
          <a:xfrm>
            <a:off x="4843548" y="3533601"/>
            <a:ext cx="356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93F491-CB5B-47B6-8E58-37D72AD4528C}"/>
              </a:ext>
            </a:extLst>
          </p:cNvPr>
          <p:cNvGrpSpPr/>
          <p:nvPr/>
        </p:nvGrpSpPr>
        <p:grpSpPr>
          <a:xfrm>
            <a:off x="4920007" y="2836287"/>
            <a:ext cx="401760" cy="518400"/>
            <a:chOff x="5201186" y="2944328"/>
            <a:chExt cx="401760" cy="5184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3780BD6-D0D7-416B-8FA7-2197A2D05686}"/>
                </a:ext>
              </a:extLst>
            </p:cNvPr>
            <p:cNvSpPr/>
            <p:nvPr/>
          </p:nvSpPr>
          <p:spPr>
            <a:xfrm>
              <a:off x="5201186" y="2944328"/>
              <a:ext cx="401760" cy="518400"/>
            </a:xfrm>
            <a:custGeom>
              <a:avLst/>
              <a:gdLst>
                <a:gd name="connsiteX0" fmla="*/ 38880 w 401760"/>
                <a:gd name="connsiteY0" fmla="*/ 77760 h 518400"/>
                <a:gd name="connsiteX1" fmla="*/ 110160 w 401760"/>
                <a:gd name="connsiteY1" fmla="*/ 77760 h 518400"/>
                <a:gd name="connsiteX2" fmla="*/ 110160 w 401760"/>
                <a:gd name="connsiteY2" fmla="*/ 116640 h 518400"/>
                <a:gd name="connsiteX3" fmla="*/ 291600 w 401760"/>
                <a:gd name="connsiteY3" fmla="*/ 116640 h 518400"/>
                <a:gd name="connsiteX4" fmla="*/ 291600 w 401760"/>
                <a:gd name="connsiteY4" fmla="*/ 77760 h 518400"/>
                <a:gd name="connsiteX5" fmla="*/ 362880 w 401760"/>
                <a:gd name="connsiteY5" fmla="*/ 77760 h 518400"/>
                <a:gd name="connsiteX6" fmla="*/ 362880 w 401760"/>
                <a:gd name="connsiteY6" fmla="*/ 479520 h 518400"/>
                <a:gd name="connsiteX7" fmla="*/ 38880 w 401760"/>
                <a:gd name="connsiteY7" fmla="*/ 479520 h 518400"/>
                <a:gd name="connsiteX8" fmla="*/ 38880 w 401760"/>
                <a:gd name="connsiteY8" fmla="*/ 77760 h 518400"/>
                <a:gd name="connsiteX9" fmla="*/ 201528 w 401760"/>
                <a:gd name="connsiteY9" fmla="*/ 25920 h 518400"/>
                <a:gd name="connsiteX10" fmla="*/ 220320 w 401760"/>
                <a:gd name="connsiteY10" fmla="*/ 45360 h 518400"/>
                <a:gd name="connsiteX11" fmla="*/ 200880 w 401760"/>
                <a:gd name="connsiteY11" fmla="*/ 64800 h 518400"/>
                <a:gd name="connsiteX12" fmla="*/ 181440 w 401760"/>
                <a:gd name="connsiteY12" fmla="*/ 45360 h 518400"/>
                <a:gd name="connsiteX13" fmla="*/ 201528 w 401760"/>
                <a:gd name="connsiteY13" fmla="*/ 25920 h 518400"/>
                <a:gd name="connsiteX14" fmla="*/ 0 w 401760"/>
                <a:gd name="connsiteY14" fmla="*/ 64800 h 518400"/>
                <a:gd name="connsiteX15" fmla="*/ 0 w 401760"/>
                <a:gd name="connsiteY15" fmla="*/ 492480 h 518400"/>
                <a:gd name="connsiteX16" fmla="*/ 25920 w 401760"/>
                <a:gd name="connsiteY16" fmla="*/ 518400 h 518400"/>
                <a:gd name="connsiteX17" fmla="*/ 375840 w 401760"/>
                <a:gd name="connsiteY17" fmla="*/ 518400 h 518400"/>
                <a:gd name="connsiteX18" fmla="*/ 401760 w 401760"/>
                <a:gd name="connsiteY18" fmla="*/ 492480 h 518400"/>
                <a:gd name="connsiteX19" fmla="*/ 401760 w 401760"/>
                <a:gd name="connsiteY19" fmla="*/ 64800 h 518400"/>
                <a:gd name="connsiteX20" fmla="*/ 375840 w 401760"/>
                <a:gd name="connsiteY20" fmla="*/ 38880 h 518400"/>
                <a:gd name="connsiteX21" fmla="*/ 265680 w 401760"/>
                <a:gd name="connsiteY21" fmla="*/ 38880 h 518400"/>
                <a:gd name="connsiteX22" fmla="*/ 265680 w 401760"/>
                <a:gd name="connsiteY22" fmla="*/ 25920 h 518400"/>
                <a:gd name="connsiteX23" fmla="*/ 239760 w 401760"/>
                <a:gd name="connsiteY23" fmla="*/ 0 h 518400"/>
                <a:gd name="connsiteX24" fmla="*/ 162000 w 401760"/>
                <a:gd name="connsiteY24" fmla="*/ 0 h 518400"/>
                <a:gd name="connsiteX25" fmla="*/ 136080 w 401760"/>
                <a:gd name="connsiteY25" fmla="*/ 25920 h 518400"/>
                <a:gd name="connsiteX26" fmla="*/ 136080 w 401760"/>
                <a:gd name="connsiteY26" fmla="*/ 38880 h 518400"/>
                <a:gd name="connsiteX27" fmla="*/ 25920 w 401760"/>
                <a:gd name="connsiteY27" fmla="*/ 38880 h 518400"/>
                <a:gd name="connsiteX28" fmla="*/ 0 w 401760"/>
                <a:gd name="connsiteY28" fmla="*/ 64800 h 51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01760" h="518400">
                  <a:moveTo>
                    <a:pt x="38880" y="77760"/>
                  </a:moveTo>
                  <a:lnTo>
                    <a:pt x="110160" y="77760"/>
                  </a:lnTo>
                  <a:lnTo>
                    <a:pt x="110160" y="116640"/>
                  </a:lnTo>
                  <a:lnTo>
                    <a:pt x="291600" y="116640"/>
                  </a:lnTo>
                  <a:lnTo>
                    <a:pt x="291600" y="77760"/>
                  </a:lnTo>
                  <a:lnTo>
                    <a:pt x="362880" y="77760"/>
                  </a:lnTo>
                  <a:lnTo>
                    <a:pt x="362880" y="479520"/>
                  </a:lnTo>
                  <a:lnTo>
                    <a:pt x="38880" y="479520"/>
                  </a:lnTo>
                  <a:lnTo>
                    <a:pt x="38880" y="77760"/>
                  </a:lnTo>
                  <a:close/>
                  <a:moveTo>
                    <a:pt x="201528" y="25920"/>
                  </a:moveTo>
                  <a:cubicBezTo>
                    <a:pt x="211896" y="25920"/>
                    <a:pt x="220320" y="34992"/>
                    <a:pt x="220320" y="45360"/>
                  </a:cubicBezTo>
                  <a:cubicBezTo>
                    <a:pt x="220320" y="56376"/>
                    <a:pt x="211896" y="64800"/>
                    <a:pt x="200880" y="64800"/>
                  </a:cubicBezTo>
                  <a:cubicBezTo>
                    <a:pt x="189864" y="64800"/>
                    <a:pt x="181440" y="56376"/>
                    <a:pt x="181440" y="45360"/>
                  </a:cubicBezTo>
                  <a:cubicBezTo>
                    <a:pt x="181440" y="34344"/>
                    <a:pt x="189864" y="25920"/>
                    <a:pt x="201528" y="25920"/>
                  </a:cubicBezTo>
                  <a:close/>
                  <a:moveTo>
                    <a:pt x="0" y="64800"/>
                  </a:moveTo>
                  <a:lnTo>
                    <a:pt x="0" y="492480"/>
                  </a:lnTo>
                  <a:cubicBezTo>
                    <a:pt x="0" y="506736"/>
                    <a:pt x="11664" y="518400"/>
                    <a:pt x="25920" y="518400"/>
                  </a:cubicBezTo>
                  <a:lnTo>
                    <a:pt x="375840" y="518400"/>
                  </a:lnTo>
                  <a:cubicBezTo>
                    <a:pt x="390096" y="518400"/>
                    <a:pt x="401760" y="506736"/>
                    <a:pt x="401760" y="492480"/>
                  </a:cubicBezTo>
                  <a:lnTo>
                    <a:pt x="401760" y="64800"/>
                  </a:lnTo>
                  <a:cubicBezTo>
                    <a:pt x="401760" y="50544"/>
                    <a:pt x="390096" y="38880"/>
                    <a:pt x="375840" y="38880"/>
                  </a:cubicBezTo>
                  <a:lnTo>
                    <a:pt x="265680" y="38880"/>
                  </a:lnTo>
                  <a:lnTo>
                    <a:pt x="265680" y="25920"/>
                  </a:lnTo>
                  <a:cubicBezTo>
                    <a:pt x="265680" y="11664"/>
                    <a:pt x="254016" y="0"/>
                    <a:pt x="239760" y="0"/>
                  </a:cubicBezTo>
                  <a:lnTo>
                    <a:pt x="162000" y="0"/>
                  </a:lnTo>
                  <a:cubicBezTo>
                    <a:pt x="147744" y="0"/>
                    <a:pt x="136080" y="11664"/>
                    <a:pt x="136080" y="25920"/>
                  </a:cubicBezTo>
                  <a:lnTo>
                    <a:pt x="136080" y="38880"/>
                  </a:lnTo>
                  <a:lnTo>
                    <a:pt x="25920" y="38880"/>
                  </a:lnTo>
                  <a:cubicBezTo>
                    <a:pt x="11664" y="38880"/>
                    <a:pt x="0" y="50544"/>
                    <a:pt x="0" y="6480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6785AF3-2D9F-4333-AED8-719F166345F6}"/>
                </a:ext>
              </a:extLst>
            </p:cNvPr>
            <p:cNvSpPr/>
            <p:nvPr/>
          </p:nvSpPr>
          <p:spPr>
            <a:xfrm>
              <a:off x="5278946" y="3112808"/>
              <a:ext cx="246240" cy="25920"/>
            </a:xfrm>
            <a:custGeom>
              <a:avLst/>
              <a:gdLst>
                <a:gd name="connsiteX0" fmla="*/ 0 w 246240"/>
                <a:gd name="connsiteY0" fmla="*/ 0 h 25920"/>
                <a:gd name="connsiteX1" fmla="*/ 246240 w 246240"/>
                <a:gd name="connsiteY1" fmla="*/ 0 h 25920"/>
                <a:gd name="connsiteX2" fmla="*/ 246240 w 246240"/>
                <a:gd name="connsiteY2" fmla="*/ 25920 h 25920"/>
                <a:gd name="connsiteX3" fmla="*/ 0 w 246240"/>
                <a:gd name="connsiteY3" fmla="*/ 25920 h 2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240" h="25920">
                  <a:moveTo>
                    <a:pt x="0" y="0"/>
                  </a:moveTo>
                  <a:lnTo>
                    <a:pt x="246240" y="0"/>
                  </a:lnTo>
                  <a:lnTo>
                    <a:pt x="246240" y="25920"/>
                  </a:lnTo>
                  <a:lnTo>
                    <a:pt x="0" y="2592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6A36A2A-C4F9-4578-9E03-FE727BB27974}"/>
                </a:ext>
              </a:extLst>
            </p:cNvPr>
            <p:cNvSpPr/>
            <p:nvPr/>
          </p:nvSpPr>
          <p:spPr>
            <a:xfrm>
              <a:off x="5278946" y="3300728"/>
              <a:ext cx="97200" cy="25920"/>
            </a:xfrm>
            <a:custGeom>
              <a:avLst/>
              <a:gdLst>
                <a:gd name="connsiteX0" fmla="*/ 0 w 97200"/>
                <a:gd name="connsiteY0" fmla="*/ 0 h 25920"/>
                <a:gd name="connsiteX1" fmla="*/ 97200 w 97200"/>
                <a:gd name="connsiteY1" fmla="*/ 0 h 25920"/>
                <a:gd name="connsiteX2" fmla="*/ 97200 w 97200"/>
                <a:gd name="connsiteY2" fmla="*/ 25920 h 25920"/>
                <a:gd name="connsiteX3" fmla="*/ 0 w 97200"/>
                <a:gd name="connsiteY3" fmla="*/ 25920 h 2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200" h="25920">
                  <a:moveTo>
                    <a:pt x="0" y="0"/>
                  </a:moveTo>
                  <a:lnTo>
                    <a:pt x="97200" y="0"/>
                  </a:lnTo>
                  <a:lnTo>
                    <a:pt x="97200" y="25920"/>
                  </a:lnTo>
                  <a:lnTo>
                    <a:pt x="0" y="2592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990A4F-70C0-4EC4-8BD4-115CF4F9A0CF}"/>
                </a:ext>
              </a:extLst>
            </p:cNvPr>
            <p:cNvSpPr/>
            <p:nvPr/>
          </p:nvSpPr>
          <p:spPr>
            <a:xfrm>
              <a:off x="5402066" y="3164648"/>
              <a:ext cx="123120" cy="25920"/>
            </a:xfrm>
            <a:custGeom>
              <a:avLst/>
              <a:gdLst>
                <a:gd name="connsiteX0" fmla="*/ 0 w 123120"/>
                <a:gd name="connsiteY0" fmla="*/ 0 h 25920"/>
                <a:gd name="connsiteX1" fmla="*/ 123120 w 123120"/>
                <a:gd name="connsiteY1" fmla="*/ 0 h 25920"/>
                <a:gd name="connsiteX2" fmla="*/ 123120 w 123120"/>
                <a:gd name="connsiteY2" fmla="*/ 25920 h 25920"/>
                <a:gd name="connsiteX3" fmla="*/ 0 w 123120"/>
                <a:gd name="connsiteY3" fmla="*/ 25920 h 2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120" h="25920">
                  <a:moveTo>
                    <a:pt x="0" y="0"/>
                  </a:moveTo>
                  <a:lnTo>
                    <a:pt x="123120" y="0"/>
                  </a:lnTo>
                  <a:lnTo>
                    <a:pt x="123120" y="25920"/>
                  </a:lnTo>
                  <a:lnTo>
                    <a:pt x="0" y="2592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B08A4CE-A3A0-40E3-99F9-474FC2170BC8}"/>
                </a:ext>
              </a:extLst>
            </p:cNvPr>
            <p:cNvSpPr/>
            <p:nvPr/>
          </p:nvSpPr>
          <p:spPr>
            <a:xfrm>
              <a:off x="5402066" y="3344143"/>
              <a:ext cx="58320" cy="58968"/>
            </a:xfrm>
            <a:custGeom>
              <a:avLst/>
              <a:gdLst>
                <a:gd name="connsiteX0" fmla="*/ 24624 w 58320"/>
                <a:gd name="connsiteY0" fmla="*/ 0 h 58968"/>
                <a:gd name="connsiteX1" fmla="*/ 0 w 58320"/>
                <a:gd name="connsiteY1" fmla="*/ 44712 h 58968"/>
                <a:gd name="connsiteX2" fmla="*/ 21384 w 58320"/>
                <a:gd name="connsiteY2" fmla="*/ 41472 h 58968"/>
                <a:gd name="connsiteX3" fmla="*/ 32400 w 58320"/>
                <a:gd name="connsiteY3" fmla="*/ 58968 h 58968"/>
                <a:gd name="connsiteX4" fmla="*/ 58320 w 58320"/>
                <a:gd name="connsiteY4" fmla="*/ 12312 h 58968"/>
                <a:gd name="connsiteX5" fmla="*/ 48600 w 58320"/>
                <a:gd name="connsiteY5" fmla="*/ 8424 h 58968"/>
                <a:gd name="connsiteX6" fmla="*/ 44064 w 58320"/>
                <a:gd name="connsiteY6" fmla="*/ 9072 h 58968"/>
                <a:gd name="connsiteX7" fmla="*/ 33696 w 58320"/>
                <a:gd name="connsiteY7" fmla="*/ 7128 h 58968"/>
                <a:gd name="connsiteX8" fmla="*/ 24624 w 58320"/>
                <a:gd name="connsiteY8" fmla="*/ 0 h 5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320" h="58968">
                  <a:moveTo>
                    <a:pt x="24624" y="0"/>
                  </a:moveTo>
                  <a:lnTo>
                    <a:pt x="0" y="44712"/>
                  </a:lnTo>
                  <a:lnTo>
                    <a:pt x="21384" y="41472"/>
                  </a:lnTo>
                  <a:lnTo>
                    <a:pt x="32400" y="58968"/>
                  </a:lnTo>
                  <a:lnTo>
                    <a:pt x="58320" y="12312"/>
                  </a:lnTo>
                  <a:cubicBezTo>
                    <a:pt x="55080" y="11664"/>
                    <a:pt x="51840" y="10368"/>
                    <a:pt x="48600" y="8424"/>
                  </a:cubicBezTo>
                  <a:cubicBezTo>
                    <a:pt x="47304" y="8424"/>
                    <a:pt x="46008" y="9072"/>
                    <a:pt x="44064" y="9072"/>
                  </a:cubicBezTo>
                  <a:cubicBezTo>
                    <a:pt x="40824" y="9072"/>
                    <a:pt x="36936" y="8424"/>
                    <a:pt x="33696" y="7128"/>
                  </a:cubicBezTo>
                  <a:cubicBezTo>
                    <a:pt x="30456" y="5184"/>
                    <a:pt x="27216" y="3240"/>
                    <a:pt x="2462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A05C687-6020-477B-A3C4-C24556223787}"/>
                </a:ext>
              </a:extLst>
            </p:cNvPr>
            <p:cNvSpPr/>
            <p:nvPr/>
          </p:nvSpPr>
          <p:spPr>
            <a:xfrm>
              <a:off x="5468809" y="3342848"/>
              <a:ext cx="55728" cy="61560"/>
            </a:xfrm>
            <a:custGeom>
              <a:avLst/>
              <a:gdLst>
                <a:gd name="connsiteX0" fmla="*/ 0 w 55728"/>
                <a:gd name="connsiteY0" fmla="*/ 13608 h 61560"/>
                <a:gd name="connsiteX1" fmla="*/ 24624 w 55728"/>
                <a:gd name="connsiteY1" fmla="*/ 61560 h 61560"/>
                <a:gd name="connsiteX2" fmla="*/ 34992 w 55728"/>
                <a:gd name="connsiteY2" fmla="*/ 42120 h 61560"/>
                <a:gd name="connsiteX3" fmla="*/ 55728 w 55728"/>
                <a:gd name="connsiteY3" fmla="*/ 46656 h 61560"/>
                <a:gd name="connsiteX4" fmla="*/ 32400 w 55728"/>
                <a:gd name="connsiteY4" fmla="*/ 0 h 61560"/>
                <a:gd name="connsiteX5" fmla="*/ 31752 w 55728"/>
                <a:gd name="connsiteY5" fmla="*/ 0 h 61560"/>
                <a:gd name="connsiteX6" fmla="*/ 20088 w 55728"/>
                <a:gd name="connsiteY6" fmla="*/ 9072 h 61560"/>
                <a:gd name="connsiteX7" fmla="*/ 11016 w 55728"/>
                <a:gd name="connsiteY7" fmla="*/ 11016 h 61560"/>
                <a:gd name="connsiteX8" fmla="*/ 7128 w 55728"/>
                <a:gd name="connsiteY8" fmla="*/ 11016 h 61560"/>
                <a:gd name="connsiteX9" fmla="*/ 0 w 55728"/>
                <a:gd name="connsiteY9" fmla="*/ 13608 h 6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28" h="61560">
                  <a:moveTo>
                    <a:pt x="0" y="13608"/>
                  </a:moveTo>
                  <a:lnTo>
                    <a:pt x="24624" y="61560"/>
                  </a:lnTo>
                  <a:lnTo>
                    <a:pt x="34992" y="42120"/>
                  </a:lnTo>
                  <a:lnTo>
                    <a:pt x="55728" y="46656"/>
                  </a:lnTo>
                  <a:lnTo>
                    <a:pt x="32400" y="0"/>
                  </a:lnTo>
                  <a:lnTo>
                    <a:pt x="31752" y="0"/>
                  </a:lnTo>
                  <a:cubicBezTo>
                    <a:pt x="29160" y="3888"/>
                    <a:pt x="24624" y="7128"/>
                    <a:pt x="20088" y="9072"/>
                  </a:cubicBezTo>
                  <a:cubicBezTo>
                    <a:pt x="16848" y="10368"/>
                    <a:pt x="14256" y="11016"/>
                    <a:pt x="11016" y="11016"/>
                  </a:cubicBezTo>
                  <a:cubicBezTo>
                    <a:pt x="9720" y="11016"/>
                    <a:pt x="8424" y="11016"/>
                    <a:pt x="7128" y="11016"/>
                  </a:cubicBezTo>
                  <a:cubicBezTo>
                    <a:pt x="5184" y="12312"/>
                    <a:pt x="2592" y="12960"/>
                    <a:pt x="0" y="1360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82EFB6-855C-4D44-861E-7CBEFD263BBA}"/>
                </a:ext>
              </a:extLst>
            </p:cNvPr>
            <p:cNvSpPr/>
            <p:nvPr/>
          </p:nvSpPr>
          <p:spPr>
            <a:xfrm>
              <a:off x="5404009" y="3226855"/>
              <a:ext cx="120528" cy="120527"/>
            </a:xfrm>
            <a:custGeom>
              <a:avLst/>
              <a:gdLst>
                <a:gd name="connsiteX0" fmla="*/ 25272 w 120528"/>
                <a:gd name="connsiteY0" fmla="*/ 60264 h 120527"/>
                <a:gd name="connsiteX1" fmla="*/ 25272 w 120528"/>
                <a:gd name="connsiteY1" fmla="*/ 60264 h 120527"/>
                <a:gd name="connsiteX2" fmla="*/ 60912 w 120528"/>
                <a:gd name="connsiteY2" fmla="*/ 24624 h 120527"/>
                <a:gd name="connsiteX3" fmla="*/ 96552 w 120528"/>
                <a:gd name="connsiteY3" fmla="*/ 60264 h 120527"/>
                <a:gd name="connsiteX4" fmla="*/ 60912 w 120528"/>
                <a:gd name="connsiteY4" fmla="*/ 95904 h 120527"/>
                <a:gd name="connsiteX5" fmla="*/ 25272 w 120528"/>
                <a:gd name="connsiteY5" fmla="*/ 60264 h 120527"/>
                <a:gd name="connsiteX6" fmla="*/ 0 w 120528"/>
                <a:gd name="connsiteY6" fmla="*/ 60264 h 120527"/>
                <a:gd name="connsiteX7" fmla="*/ 3888 w 120528"/>
                <a:gd name="connsiteY7" fmla="*/ 70632 h 120527"/>
                <a:gd name="connsiteX8" fmla="*/ 3888 w 120528"/>
                <a:gd name="connsiteY8" fmla="*/ 82296 h 120527"/>
                <a:gd name="connsiteX9" fmla="*/ 12960 w 120528"/>
                <a:gd name="connsiteY9" fmla="*/ 91368 h 120527"/>
                <a:gd name="connsiteX10" fmla="*/ 17496 w 120528"/>
                <a:gd name="connsiteY10" fmla="*/ 103032 h 120527"/>
                <a:gd name="connsiteX11" fmla="*/ 27864 w 120528"/>
                <a:gd name="connsiteY11" fmla="*/ 107568 h 120527"/>
                <a:gd name="connsiteX12" fmla="*/ 35640 w 120528"/>
                <a:gd name="connsiteY12" fmla="*/ 115344 h 120527"/>
                <a:gd name="connsiteX13" fmla="*/ 48600 w 120528"/>
                <a:gd name="connsiteY13" fmla="*/ 115344 h 120527"/>
                <a:gd name="connsiteX14" fmla="*/ 60264 w 120528"/>
                <a:gd name="connsiteY14" fmla="*/ 120528 h 120527"/>
                <a:gd name="connsiteX15" fmla="*/ 70632 w 120528"/>
                <a:gd name="connsiteY15" fmla="*/ 116640 h 120527"/>
                <a:gd name="connsiteX16" fmla="*/ 82296 w 120528"/>
                <a:gd name="connsiteY16" fmla="*/ 116640 h 120527"/>
                <a:gd name="connsiteX17" fmla="*/ 91368 w 120528"/>
                <a:gd name="connsiteY17" fmla="*/ 107568 h 120527"/>
                <a:gd name="connsiteX18" fmla="*/ 103032 w 120528"/>
                <a:gd name="connsiteY18" fmla="*/ 103032 h 120527"/>
                <a:gd name="connsiteX19" fmla="*/ 107568 w 120528"/>
                <a:gd name="connsiteY19" fmla="*/ 92664 h 120527"/>
                <a:gd name="connsiteX20" fmla="*/ 115344 w 120528"/>
                <a:gd name="connsiteY20" fmla="*/ 84888 h 120527"/>
                <a:gd name="connsiteX21" fmla="*/ 115344 w 120528"/>
                <a:gd name="connsiteY21" fmla="*/ 71928 h 120527"/>
                <a:gd name="connsiteX22" fmla="*/ 120528 w 120528"/>
                <a:gd name="connsiteY22" fmla="*/ 60264 h 120527"/>
                <a:gd name="connsiteX23" fmla="*/ 116640 w 120528"/>
                <a:gd name="connsiteY23" fmla="*/ 49896 h 120527"/>
                <a:gd name="connsiteX24" fmla="*/ 116640 w 120528"/>
                <a:gd name="connsiteY24" fmla="*/ 38232 h 120527"/>
                <a:gd name="connsiteX25" fmla="*/ 107568 w 120528"/>
                <a:gd name="connsiteY25" fmla="*/ 29160 h 120527"/>
                <a:gd name="connsiteX26" fmla="*/ 103032 w 120528"/>
                <a:gd name="connsiteY26" fmla="*/ 17496 h 120527"/>
                <a:gd name="connsiteX27" fmla="*/ 92664 w 120528"/>
                <a:gd name="connsiteY27" fmla="*/ 12960 h 120527"/>
                <a:gd name="connsiteX28" fmla="*/ 84888 w 120528"/>
                <a:gd name="connsiteY28" fmla="*/ 5184 h 120527"/>
                <a:gd name="connsiteX29" fmla="*/ 71928 w 120528"/>
                <a:gd name="connsiteY29" fmla="*/ 5184 h 120527"/>
                <a:gd name="connsiteX30" fmla="*/ 60264 w 120528"/>
                <a:gd name="connsiteY30" fmla="*/ 0 h 120527"/>
                <a:gd name="connsiteX31" fmla="*/ 49896 w 120528"/>
                <a:gd name="connsiteY31" fmla="*/ 3888 h 120527"/>
                <a:gd name="connsiteX32" fmla="*/ 38232 w 120528"/>
                <a:gd name="connsiteY32" fmla="*/ 3888 h 120527"/>
                <a:gd name="connsiteX33" fmla="*/ 29160 w 120528"/>
                <a:gd name="connsiteY33" fmla="*/ 12960 h 120527"/>
                <a:gd name="connsiteX34" fmla="*/ 17496 w 120528"/>
                <a:gd name="connsiteY34" fmla="*/ 17496 h 120527"/>
                <a:gd name="connsiteX35" fmla="*/ 12960 w 120528"/>
                <a:gd name="connsiteY35" fmla="*/ 27864 h 120527"/>
                <a:gd name="connsiteX36" fmla="*/ 5184 w 120528"/>
                <a:gd name="connsiteY36" fmla="*/ 35640 h 120527"/>
                <a:gd name="connsiteX37" fmla="*/ 5184 w 120528"/>
                <a:gd name="connsiteY37" fmla="*/ 48600 h 120527"/>
                <a:gd name="connsiteX38" fmla="*/ 0 w 120528"/>
                <a:gd name="connsiteY38" fmla="*/ 60264 h 120527"/>
                <a:gd name="connsiteX39" fmla="*/ 0 w 120528"/>
                <a:gd name="connsiteY39" fmla="*/ 60264 h 12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0528" h="120527">
                  <a:moveTo>
                    <a:pt x="25272" y="60264"/>
                  </a:moveTo>
                  <a:lnTo>
                    <a:pt x="25272" y="60264"/>
                  </a:lnTo>
                  <a:cubicBezTo>
                    <a:pt x="25272" y="40176"/>
                    <a:pt x="41472" y="24624"/>
                    <a:pt x="60912" y="24624"/>
                  </a:cubicBezTo>
                  <a:cubicBezTo>
                    <a:pt x="81000" y="24624"/>
                    <a:pt x="96552" y="40824"/>
                    <a:pt x="96552" y="60264"/>
                  </a:cubicBezTo>
                  <a:cubicBezTo>
                    <a:pt x="96552" y="79704"/>
                    <a:pt x="80352" y="95904"/>
                    <a:pt x="60912" y="95904"/>
                  </a:cubicBezTo>
                  <a:cubicBezTo>
                    <a:pt x="40824" y="95904"/>
                    <a:pt x="25272" y="79704"/>
                    <a:pt x="25272" y="60264"/>
                  </a:cubicBezTo>
                  <a:close/>
                  <a:moveTo>
                    <a:pt x="0" y="60264"/>
                  </a:moveTo>
                  <a:cubicBezTo>
                    <a:pt x="0" y="64152"/>
                    <a:pt x="1296" y="68040"/>
                    <a:pt x="3888" y="70632"/>
                  </a:cubicBezTo>
                  <a:cubicBezTo>
                    <a:pt x="2592" y="74520"/>
                    <a:pt x="2592" y="78408"/>
                    <a:pt x="3888" y="82296"/>
                  </a:cubicBezTo>
                  <a:cubicBezTo>
                    <a:pt x="5184" y="86184"/>
                    <a:pt x="8424" y="89424"/>
                    <a:pt x="12960" y="91368"/>
                  </a:cubicBezTo>
                  <a:cubicBezTo>
                    <a:pt x="12960" y="95904"/>
                    <a:pt x="14256" y="99792"/>
                    <a:pt x="17496" y="103032"/>
                  </a:cubicBezTo>
                  <a:cubicBezTo>
                    <a:pt x="20088" y="105624"/>
                    <a:pt x="23976" y="107568"/>
                    <a:pt x="27864" y="107568"/>
                  </a:cubicBezTo>
                  <a:cubicBezTo>
                    <a:pt x="29160" y="111456"/>
                    <a:pt x="32400" y="114048"/>
                    <a:pt x="35640" y="115344"/>
                  </a:cubicBezTo>
                  <a:cubicBezTo>
                    <a:pt x="39528" y="117288"/>
                    <a:pt x="44064" y="117288"/>
                    <a:pt x="48600" y="115344"/>
                  </a:cubicBezTo>
                  <a:cubicBezTo>
                    <a:pt x="51840" y="118584"/>
                    <a:pt x="55728" y="120528"/>
                    <a:pt x="60264" y="120528"/>
                  </a:cubicBezTo>
                  <a:cubicBezTo>
                    <a:pt x="64152" y="120528"/>
                    <a:pt x="68040" y="119232"/>
                    <a:pt x="70632" y="116640"/>
                  </a:cubicBezTo>
                  <a:cubicBezTo>
                    <a:pt x="74520" y="117936"/>
                    <a:pt x="78408" y="117936"/>
                    <a:pt x="82296" y="116640"/>
                  </a:cubicBezTo>
                  <a:cubicBezTo>
                    <a:pt x="86184" y="115344"/>
                    <a:pt x="89424" y="112104"/>
                    <a:pt x="91368" y="107568"/>
                  </a:cubicBezTo>
                  <a:cubicBezTo>
                    <a:pt x="95904" y="107568"/>
                    <a:pt x="99792" y="106272"/>
                    <a:pt x="103032" y="103032"/>
                  </a:cubicBezTo>
                  <a:cubicBezTo>
                    <a:pt x="105624" y="100440"/>
                    <a:pt x="107568" y="96552"/>
                    <a:pt x="107568" y="92664"/>
                  </a:cubicBezTo>
                  <a:cubicBezTo>
                    <a:pt x="111456" y="91368"/>
                    <a:pt x="114048" y="88128"/>
                    <a:pt x="115344" y="84888"/>
                  </a:cubicBezTo>
                  <a:cubicBezTo>
                    <a:pt x="117288" y="81000"/>
                    <a:pt x="117288" y="76464"/>
                    <a:pt x="115344" y="71928"/>
                  </a:cubicBezTo>
                  <a:cubicBezTo>
                    <a:pt x="118584" y="68688"/>
                    <a:pt x="120528" y="64800"/>
                    <a:pt x="120528" y="60264"/>
                  </a:cubicBezTo>
                  <a:cubicBezTo>
                    <a:pt x="120528" y="56376"/>
                    <a:pt x="119232" y="52488"/>
                    <a:pt x="116640" y="49896"/>
                  </a:cubicBezTo>
                  <a:cubicBezTo>
                    <a:pt x="117936" y="46008"/>
                    <a:pt x="117936" y="42120"/>
                    <a:pt x="116640" y="38232"/>
                  </a:cubicBezTo>
                  <a:cubicBezTo>
                    <a:pt x="115344" y="34344"/>
                    <a:pt x="112104" y="31104"/>
                    <a:pt x="107568" y="29160"/>
                  </a:cubicBezTo>
                  <a:cubicBezTo>
                    <a:pt x="107568" y="24624"/>
                    <a:pt x="106272" y="20736"/>
                    <a:pt x="103032" y="17496"/>
                  </a:cubicBezTo>
                  <a:cubicBezTo>
                    <a:pt x="100440" y="14904"/>
                    <a:pt x="96552" y="12960"/>
                    <a:pt x="92664" y="12960"/>
                  </a:cubicBezTo>
                  <a:cubicBezTo>
                    <a:pt x="91368" y="9072"/>
                    <a:pt x="88128" y="6480"/>
                    <a:pt x="84888" y="5184"/>
                  </a:cubicBezTo>
                  <a:cubicBezTo>
                    <a:pt x="81000" y="3240"/>
                    <a:pt x="76464" y="3240"/>
                    <a:pt x="71928" y="5184"/>
                  </a:cubicBezTo>
                  <a:cubicBezTo>
                    <a:pt x="68688" y="1944"/>
                    <a:pt x="64800" y="0"/>
                    <a:pt x="60264" y="0"/>
                  </a:cubicBezTo>
                  <a:cubicBezTo>
                    <a:pt x="56376" y="0"/>
                    <a:pt x="52488" y="1296"/>
                    <a:pt x="49896" y="3888"/>
                  </a:cubicBezTo>
                  <a:cubicBezTo>
                    <a:pt x="46008" y="2592"/>
                    <a:pt x="42120" y="2592"/>
                    <a:pt x="38232" y="3888"/>
                  </a:cubicBezTo>
                  <a:cubicBezTo>
                    <a:pt x="34344" y="5184"/>
                    <a:pt x="31104" y="8424"/>
                    <a:pt x="29160" y="12960"/>
                  </a:cubicBezTo>
                  <a:cubicBezTo>
                    <a:pt x="24624" y="12960"/>
                    <a:pt x="20736" y="14256"/>
                    <a:pt x="17496" y="17496"/>
                  </a:cubicBezTo>
                  <a:cubicBezTo>
                    <a:pt x="14904" y="20088"/>
                    <a:pt x="12960" y="23976"/>
                    <a:pt x="12960" y="27864"/>
                  </a:cubicBezTo>
                  <a:cubicBezTo>
                    <a:pt x="9072" y="29160"/>
                    <a:pt x="6480" y="32400"/>
                    <a:pt x="5184" y="35640"/>
                  </a:cubicBezTo>
                  <a:cubicBezTo>
                    <a:pt x="3240" y="39528"/>
                    <a:pt x="3240" y="44064"/>
                    <a:pt x="5184" y="48600"/>
                  </a:cubicBezTo>
                  <a:cubicBezTo>
                    <a:pt x="1296" y="51192"/>
                    <a:pt x="0" y="55728"/>
                    <a:pt x="0" y="60264"/>
                  </a:cubicBezTo>
                  <a:lnTo>
                    <a:pt x="0" y="6026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aphicFrame>
        <p:nvGraphicFramePr>
          <p:cNvPr id="26" name="Content Placeholder 1">
            <a:extLst>
              <a:ext uri="{FF2B5EF4-FFF2-40B4-BE49-F238E27FC236}">
                <a16:creationId xmlns:a16="http://schemas.microsoft.com/office/drawing/2014/main" id="{24894E3A-07A3-4957-B169-8132160C15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432441"/>
              </p:ext>
            </p:extLst>
          </p:nvPr>
        </p:nvGraphicFramePr>
        <p:xfrm>
          <a:off x="538752" y="1031982"/>
          <a:ext cx="3896619" cy="388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990414-330A-451F-B792-F12E6DA4AC85}"/>
              </a:ext>
            </a:extLst>
          </p:cNvPr>
          <p:cNvCxnSpPr>
            <a:cxnSpLocks/>
          </p:cNvCxnSpPr>
          <p:nvPr/>
        </p:nvCxnSpPr>
        <p:spPr>
          <a:xfrm>
            <a:off x="4856248" y="2728813"/>
            <a:ext cx="356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2D828ED-423F-4DA1-BFD5-7EDBEA8A1979}"/>
              </a:ext>
            </a:extLst>
          </p:cNvPr>
          <p:cNvSpPr txBox="1">
            <a:spLocks/>
          </p:cNvSpPr>
          <p:nvPr/>
        </p:nvSpPr>
        <p:spPr>
          <a:xfrm>
            <a:off x="620265" y="1133971"/>
            <a:ext cx="3857549" cy="35552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rgbClr val="002D3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AU" sz="2000" b="1" dirty="0"/>
              <a:t>Recognition system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CDB81E8-D302-4C8C-BEAF-F8F5C0D54576}"/>
              </a:ext>
            </a:extLst>
          </p:cNvPr>
          <p:cNvSpPr txBox="1">
            <a:spLocks/>
          </p:cNvSpPr>
          <p:nvPr/>
        </p:nvSpPr>
        <p:spPr>
          <a:xfrm>
            <a:off x="4817466" y="1133971"/>
            <a:ext cx="3684318" cy="35552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rgbClr val="002D3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AU" sz="2000" b="1" dirty="0"/>
              <a:t>Our role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60599AE-44FC-4F40-9712-1AA574DA3C05}"/>
              </a:ext>
            </a:extLst>
          </p:cNvPr>
          <p:cNvSpPr/>
          <p:nvPr/>
        </p:nvSpPr>
        <p:spPr>
          <a:xfrm>
            <a:off x="4716016" y="952596"/>
            <a:ext cx="3896618" cy="3637759"/>
          </a:xfrm>
          <a:prstGeom prst="roundRect">
            <a:avLst>
              <a:gd name="adj" fmla="val 756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48D0922-A4DD-4C45-9443-3E75E67E89D4}"/>
              </a:ext>
            </a:extLst>
          </p:cNvPr>
          <p:cNvSpPr/>
          <p:nvPr/>
        </p:nvSpPr>
        <p:spPr>
          <a:xfrm>
            <a:off x="467544" y="944906"/>
            <a:ext cx="4069277" cy="3637759"/>
          </a:xfrm>
          <a:prstGeom prst="roundRect">
            <a:avLst>
              <a:gd name="adj" fmla="val 756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5568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764" y="485899"/>
            <a:ext cx="7776864" cy="640163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12C3D"/>
                </a:solidFill>
              </a:rPr>
              <a:t>Our products and services</a:t>
            </a:r>
            <a:br>
              <a:rPr lang="en-US" sz="3000" b="1" dirty="0">
                <a:solidFill>
                  <a:srgbClr val="012C3D"/>
                </a:solidFill>
              </a:rPr>
            </a:br>
            <a:endParaRPr lang="en-AU" sz="3000" b="1" dirty="0">
              <a:solidFill>
                <a:srgbClr val="012C3D"/>
              </a:solidFill>
            </a:endParaRPr>
          </a:p>
        </p:txBody>
      </p:sp>
      <p:pic>
        <p:nvPicPr>
          <p:cNvPr id="10" name="Graphic 9" descr="Internet with solid fill">
            <a:extLst>
              <a:ext uri="{FF2B5EF4-FFF2-40B4-BE49-F238E27FC236}">
                <a16:creationId xmlns:a16="http://schemas.microsoft.com/office/drawing/2014/main" id="{945DD1D5-953A-4D41-8E25-87413D23F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9553" y="3164357"/>
            <a:ext cx="756000" cy="756000"/>
          </a:xfrm>
          <a:prstGeom prst="rect">
            <a:avLst/>
          </a:prstGeom>
        </p:spPr>
      </p:pic>
      <p:pic>
        <p:nvPicPr>
          <p:cNvPr id="11" name="Graphic 10" descr="Diploma roll with solid fill">
            <a:extLst>
              <a:ext uri="{FF2B5EF4-FFF2-40B4-BE49-F238E27FC236}">
                <a16:creationId xmlns:a16="http://schemas.microsoft.com/office/drawing/2014/main" id="{3B56E8D9-321C-48A9-B6DA-5CA9E5F4E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9995" y="3176928"/>
            <a:ext cx="756000" cy="756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6271A69-2731-467C-AF33-2068B4A3DF2E}"/>
              </a:ext>
            </a:extLst>
          </p:cNvPr>
          <p:cNvGrpSpPr/>
          <p:nvPr/>
        </p:nvGrpSpPr>
        <p:grpSpPr>
          <a:xfrm>
            <a:off x="467544" y="281845"/>
            <a:ext cx="8196444" cy="4320480"/>
            <a:chOff x="467544" y="281845"/>
            <a:chExt cx="8196444" cy="43204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F88317-937B-4BE0-A029-7A0487EFBDE1}"/>
                </a:ext>
              </a:extLst>
            </p:cNvPr>
            <p:cNvSpPr/>
            <p:nvPr/>
          </p:nvSpPr>
          <p:spPr>
            <a:xfrm>
              <a:off x="467544" y="281845"/>
              <a:ext cx="8129881" cy="4320480"/>
            </a:xfrm>
            <a:prstGeom prst="rect">
              <a:avLst/>
            </a:prstGeom>
            <a:noFill/>
          </p:spPr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F56496A-7D00-45D6-B95D-2B6EE783F305}"/>
                </a:ext>
              </a:extLst>
            </p:cNvPr>
            <p:cNvSpPr/>
            <p:nvPr/>
          </p:nvSpPr>
          <p:spPr>
            <a:xfrm rot="16200000">
              <a:off x="-1063282" y="2471146"/>
              <a:ext cx="3369974" cy="308321"/>
            </a:xfrm>
            <a:custGeom>
              <a:avLst/>
              <a:gdLst>
                <a:gd name="connsiteX0" fmla="*/ 0 w 3369974"/>
                <a:gd name="connsiteY0" fmla="*/ 0 h 308321"/>
                <a:gd name="connsiteX1" fmla="*/ 3369974 w 3369974"/>
                <a:gd name="connsiteY1" fmla="*/ 0 h 308321"/>
                <a:gd name="connsiteX2" fmla="*/ 3369974 w 3369974"/>
                <a:gd name="connsiteY2" fmla="*/ 308321 h 308321"/>
                <a:gd name="connsiteX3" fmla="*/ 0 w 3369974"/>
                <a:gd name="connsiteY3" fmla="*/ 308321 h 308321"/>
                <a:gd name="connsiteX4" fmla="*/ 0 w 3369974"/>
                <a:gd name="connsiteY4" fmla="*/ 0 h 30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9974" h="308321">
                  <a:moveTo>
                    <a:pt x="0" y="0"/>
                  </a:moveTo>
                  <a:lnTo>
                    <a:pt x="3369974" y="0"/>
                  </a:lnTo>
                  <a:lnTo>
                    <a:pt x="3369974" y="308321"/>
                  </a:lnTo>
                  <a:lnTo>
                    <a:pt x="0" y="308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8657"/>
            </a:solidFill>
            <a:ln w="127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244836" bIns="0" numCol="1" spcCol="1270" anchor="ctr" anchorCtr="0">
              <a:noAutofit/>
            </a:bodyPr>
            <a:lstStyle/>
            <a:p>
              <a:pPr marL="0" lvl="0" indent="0" algn="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b="1" kern="1200" dirty="0">
                  <a:solidFill>
                    <a:schemeClr val="bg1"/>
                  </a:solidFill>
                </a:rPr>
                <a:t>Country Education Profiles (CEPs)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C6FE5D3-A973-4C80-94CC-39847013F827}"/>
                </a:ext>
              </a:extLst>
            </p:cNvPr>
            <p:cNvSpPr/>
            <p:nvPr/>
          </p:nvSpPr>
          <p:spPr>
            <a:xfrm>
              <a:off x="744184" y="939241"/>
              <a:ext cx="1624498" cy="3369974"/>
            </a:xfrm>
            <a:custGeom>
              <a:avLst/>
              <a:gdLst>
                <a:gd name="connsiteX0" fmla="*/ 0 w 1510572"/>
                <a:gd name="connsiteY0" fmla="*/ 0 h 3369974"/>
                <a:gd name="connsiteX1" fmla="*/ 1510572 w 1510572"/>
                <a:gd name="connsiteY1" fmla="*/ 0 h 3369974"/>
                <a:gd name="connsiteX2" fmla="*/ 1510572 w 1510572"/>
                <a:gd name="connsiteY2" fmla="*/ 3369974 h 3369974"/>
                <a:gd name="connsiteX3" fmla="*/ 0 w 1510572"/>
                <a:gd name="connsiteY3" fmla="*/ 3369974 h 3369974"/>
                <a:gd name="connsiteX4" fmla="*/ 0 w 1510572"/>
                <a:gd name="connsiteY4" fmla="*/ 0 h 336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572" h="3369974">
                  <a:moveTo>
                    <a:pt x="0" y="0"/>
                  </a:moveTo>
                  <a:lnTo>
                    <a:pt x="1510572" y="0"/>
                  </a:lnTo>
                  <a:lnTo>
                    <a:pt x="1510572" y="3369974"/>
                  </a:lnTo>
                  <a:lnTo>
                    <a:pt x="0" y="3369974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06680" tIns="144000" rIns="106680" bIns="106680" numCol="1" spcCol="1270" anchor="t" anchorCtr="0">
              <a:noAutofit/>
            </a:bodyPr>
            <a:lstStyle/>
            <a:p>
              <a:pPr marL="0" lvl="1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AU" sz="1550" b="0" kern="1200" dirty="0">
                  <a:solidFill>
                    <a:schemeClr val="tx1"/>
                  </a:solidFill>
                </a:rPr>
                <a:t>CEPs are a specialised  information tool for assessing overseas educational qualifications</a:t>
              </a:r>
              <a:endParaRPr lang="en-US" sz="1550" b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E2927CB-9112-4CD8-B628-07E96ABA26FD}"/>
                </a:ext>
              </a:extLst>
            </p:cNvPr>
            <p:cNvSpPr/>
            <p:nvPr/>
          </p:nvSpPr>
          <p:spPr>
            <a:xfrm>
              <a:off x="1375059" y="3165947"/>
              <a:ext cx="555218" cy="55521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98A35AE-5749-40FB-AD60-DCB293C3916F}"/>
                </a:ext>
              </a:extLst>
            </p:cNvPr>
            <p:cNvSpPr/>
            <p:nvPr/>
          </p:nvSpPr>
          <p:spPr>
            <a:xfrm rot="16200000">
              <a:off x="1029914" y="2471146"/>
              <a:ext cx="3369974" cy="308321"/>
            </a:xfrm>
            <a:custGeom>
              <a:avLst/>
              <a:gdLst>
                <a:gd name="connsiteX0" fmla="*/ 0 w 3369974"/>
                <a:gd name="connsiteY0" fmla="*/ 0 h 308321"/>
                <a:gd name="connsiteX1" fmla="*/ 3369974 w 3369974"/>
                <a:gd name="connsiteY1" fmla="*/ 0 h 308321"/>
                <a:gd name="connsiteX2" fmla="*/ 3369974 w 3369974"/>
                <a:gd name="connsiteY2" fmla="*/ 308321 h 308321"/>
                <a:gd name="connsiteX3" fmla="*/ 0 w 3369974"/>
                <a:gd name="connsiteY3" fmla="*/ 308321 h 308321"/>
                <a:gd name="connsiteX4" fmla="*/ 0 w 3369974"/>
                <a:gd name="connsiteY4" fmla="*/ 0 h 30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9974" h="308321">
                  <a:moveTo>
                    <a:pt x="0" y="0"/>
                  </a:moveTo>
                  <a:lnTo>
                    <a:pt x="3369974" y="0"/>
                  </a:lnTo>
                  <a:lnTo>
                    <a:pt x="3369974" y="308321"/>
                  </a:lnTo>
                  <a:lnTo>
                    <a:pt x="0" y="308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AF00"/>
            </a:solidFill>
            <a:ln w="127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244836" bIns="0" numCol="1" spcCol="1270" anchor="ctr" anchorCtr="0">
              <a:noAutofit/>
            </a:bodyPr>
            <a:lstStyle/>
            <a:p>
              <a:pPr marL="0" lvl="0" indent="0" algn="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b="1" kern="1200" dirty="0">
                  <a:solidFill>
                    <a:schemeClr val="bg1"/>
                  </a:solidFill>
                </a:rPr>
                <a:t>Professional development 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93349B-45A5-4E8B-99A8-E4BDF02E645D}"/>
                </a:ext>
              </a:extLst>
            </p:cNvPr>
            <p:cNvSpPr/>
            <p:nvPr/>
          </p:nvSpPr>
          <p:spPr>
            <a:xfrm>
              <a:off x="2842481" y="940320"/>
              <a:ext cx="1624498" cy="3369974"/>
            </a:xfrm>
            <a:custGeom>
              <a:avLst/>
              <a:gdLst>
                <a:gd name="connsiteX0" fmla="*/ 0 w 1510572"/>
                <a:gd name="connsiteY0" fmla="*/ 0 h 3369974"/>
                <a:gd name="connsiteX1" fmla="*/ 1510572 w 1510572"/>
                <a:gd name="connsiteY1" fmla="*/ 0 h 3369974"/>
                <a:gd name="connsiteX2" fmla="*/ 1510572 w 1510572"/>
                <a:gd name="connsiteY2" fmla="*/ 3369974 h 3369974"/>
                <a:gd name="connsiteX3" fmla="*/ 0 w 1510572"/>
                <a:gd name="connsiteY3" fmla="*/ 3369974 h 3369974"/>
                <a:gd name="connsiteX4" fmla="*/ 0 w 1510572"/>
                <a:gd name="connsiteY4" fmla="*/ 0 h 336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572" h="3369974">
                  <a:moveTo>
                    <a:pt x="0" y="0"/>
                  </a:moveTo>
                  <a:lnTo>
                    <a:pt x="1510572" y="0"/>
                  </a:lnTo>
                  <a:lnTo>
                    <a:pt x="1510572" y="3369974"/>
                  </a:lnTo>
                  <a:lnTo>
                    <a:pt x="0" y="3369974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06680" tIns="144000" rIns="106680" bIns="106680" numCol="1" spcCol="1270" anchor="t" anchorCtr="0">
              <a:noAutofit/>
            </a:bodyPr>
            <a:lstStyle/>
            <a:p>
              <a:pPr marL="0" lvl="1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AU" sz="1550" b="0" kern="1200" dirty="0">
                  <a:solidFill>
                    <a:schemeClr val="tx1"/>
                  </a:solidFill>
                </a:rPr>
                <a:t>Practical training workshops for organisations on how to assess overseas qualifications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C6BFAFF-1D05-4078-BC2B-F1D00CF1ADF0}"/>
                </a:ext>
              </a:extLst>
            </p:cNvPr>
            <p:cNvSpPr/>
            <p:nvPr/>
          </p:nvSpPr>
          <p:spPr>
            <a:xfrm>
              <a:off x="3434770" y="3189794"/>
              <a:ext cx="555218" cy="55521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99AC807-8B58-4251-8AF9-2B94A7A3EE56}"/>
                </a:ext>
              </a:extLst>
            </p:cNvPr>
            <p:cNvSpPr/>
            <p:nvPr/>
          </p:nvSpPr>
          <p:spPr>
            <a:xfrm rot="16200000">
              <a:off x="3110490" y="2476841"/>
              <a:ext cx="3369974" cy="308321"/>
            </a:xfrm>
            <a:custGeom>
              <a:avLst/>
              <a:gdLst>
                <a:gd name="connsiteX0" fmla="*/ 0 w 3369974"/>
                <a:gd name="connsiteY0" fmla="*/ 0 h 308321"/>
                <a:gd name="connsiteX1" fmla="*/ 3369974 w 3369974"/>
                <a:gd name="connsiteY1" fmla="*/ 0 h 308321"/>
                <a:gd name="connsiteX2" fmla="*/ 3369974 w 3369974"/>
                <a:gd name="connsiteY2" fmla="*/ 308321 h 308321"/>
                <a:gd name="connsiteX3" fmla="*/ 0 w 3369974"/>
                <a:gd name="connsiteY3" fmla="*/ 308321 h 308321"/>
                <a:gd name="connsiteX4" fmla="*/ 0 w 3369974"/>
                <a:gd name="connsiteY4" fmla="*/ 0 h 30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9974" h="308321">
                  <a:moveTo>
                    <a:pt x="0" y="0"/>
                  </a:moveTo>
                  <a:lnTo>
                    <a:pt x="3369974" y="0"/>
                  </a:lnTo>
                  <a:lnTo>
                    <a:pt x="3369974" y="308321"/>
                  </a:lnTo>
                  <a:lnTo>
                    <a:pt x="0" y="308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6CA7"/>
            </a:solidFill>
            <a:ln w="127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244836" bIns="0" numCol="1" spcCol="1270" anchor="ctr" anchorCtr="0">
              <a:noAutofit/>
            </a:bodyPr>
            <a:lstStyle/>
            <a:p>
              <a:pPr marL="0" lvl="0" indent="0" algn="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b="1" kern="1200" dirty="0">
                  <a:solidFill>
                    <a:schemeClr val="bg1"/>
                  </a:solidFill>
                </a:rPr>
                <a:t>Advisory service 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28FA315-9E2E-4572-8B04-C1AC8FD54ADC}"/>
                </a:ext>
              </a:extLst>
            </p:cNvPr>
            <p:cNvSpPr/>
            <p:nvPr/>
          </p:nvSpPr>
          <p:spPr>
            <a:xfrm>
              <a:off x="4930075" y="944667"/>
              <a:ext cx="1624498" cy="3369974"/>
            </a:xfrm>
            <a:custGeom>
              <a:avLst/>
              <a:gdLst>
                <a:gd name="connsiteX0" fmla="*/ 0 w 1510572"/>
                <a:gd name="connsiteY0" fmla="*/ 0 h 3369974"/>
                <a:gd name="connsiteX1" fmla="*/ 1510572 w 1510572"/>
                <a:gd name="connsiteY1" fmla="*/ 0 h 3369974"/>
                <a:gd name="connsiteX2" fmla="*/ 1510572 w 1510572"/>
                <a:gd name="connsiteY2" fmla="*/ 3369974 h 3369974"/>
                <a:gd name="connsiteX3" fmla="*/ 0 w 1510572"/>
                <a:gd name="connsiteY3" fmla="*/ 3369974 h 3369974"/>
                <a:gd name="connsiteX4" fmla="*/ 0 w 1510572"/>
                <a:gd name="connsiteY4" fmla="*/ 0 h 336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572" h="3369974">
                  <a:moveTo>
                    <a:pt x="0" y="0"/>
                  </a:moveTo>
                  <a:lnTo>
                    <a:pt x="1510572" y="0"/>
                  </a:lnTo>
                  <a:lnTo>
                    <a:pt x="1510572" y="3369974"/>
                  </a:lnTo>
                  <a:lnTo>
                    <a:pt x="0" y="3369974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06680" tIns="144000" rIns="106680" bIns="106680" numCol="1" spcCol="1270" anchor="t" anchorCtr="0">
              <a:noAutofit/>
            </a:bodyPr>
            <a:lstStyle/>
            <a:p>
              <a:pPr marL="0" lvl="1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AU" sz="1550" b="0" kern="1200" dirty="0">
                  <a:solidFill>
                    <a:schemeClr val="tx1"/>
                  </a:solidFill>
                </a:rPr>
                <a:t>Policy advice on the comparability of overseas qualifications for state/territory governments (supports job seekers to pursue general employment)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1BDF226-206B-4B8F-9611-D238924F80F7}"/>
                </a:ext>
              </a:extLst>
            </p:cNvPr>
            <p:cNvSpPr/>
            <p:nvPr/>
          </p:nvSpPr>
          <p:spPr>
            <a:xfrm>
              <a:off x="7975410" y="3150196"/>
              <a:ext cx="555218" cy="55521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B0725CC-6048-40CB-805F-61DB89657B9E}"/>
                </a:ext>
              </a:extLst>
            </p:cNvPr>
            <p:cNvSpPr/>
            <p:nvPr/>
          </p:nvSpPr>
          <p:spPr>
            <a:xfrm rot="16200000">
              <a:off x="5226923" y="2471146"/>
              <a:ext cx="3369974" cy="308321"/>
            </a:xfrm>
            <a:custGeom>
              <a:avLst/>
              <a:gdLst>
                <a:gd name="connsiteX0" fmla="*/ 0 w 3369974"/>
                <a:gd name="connsiteY0" fmla="*/ 0 h 308321"/>
                <a:gd name="connsiteX1" fmla="*/ 3369974 w 3369974"/>
                <a:gd name="connsiteY1" fmla="*/ 0 h 308321"/>
                <a:gd name="connsiteX2" fmla="*/ 3369974 w 3369974"/>
                <a:gd name="connsiteY2" fmla="*/ 308321 h 308321"/>
                <a:gd name="connsiteX3" fmla="*/ 0 w 3369974"/>
                <a:gd name="connsiteY3" fmla="*/ 308321 h 308321"/>
                <a:gd name="connsiteX4" fmla="*/ 0 w 3369974"/>
                <a:gd name="connsiteY4" fmla="*/ 0 h 30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9974" h="308321">
                  <a:moveTo>
                    <a:pt x="0" y="0"/>
                  </a:moveTo>
                  <a:lnTo>
                    <a:pt x="3369974" y="0"/>
                  </a:lnTo>
                  <a:lnTo>
                    <a:pt x="3369974" y="308321"/>
                  </a:lnTo>
                  <a:lnTo>
                    <a:pt x="0" y="3083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244836" bIns="0" numCol="1" spcCol="1270" anchor="ctr" anchorCtr="0">
              <a:noAutofit/>
            </a:bodyPr>
            <a:lstStyle/>
            <a:p>
              <a:pPr marL="0" lvl="0" indent="0" algn="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600" b="1" kern="1200" dirty="0">
                  <a:solidFill>
                    <a:schemeClr val="bg1"/>
                  </a:solidFill>
                </a:rPr>
                <a:t>Qualification assessments 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13C58F2-45A3-4BFA-80FA-B9FE9F980688}"/>
                </a:ext>
              </a:extLst>
            </p:cNvPr>
            <p:cNvSpPr/>
            <p:nvPr/>
          </p:nvSpPr>
          <p:spPr>
            <a:xfrm>
              <a:off x="7039490" y="940320"/>
              <a:ext cx="1624498" cy="3369974"/>
            </a:xfrm>
            <a:custGeom>
              <a:avLst/>
              <a:gdLst>
                <a:gd name="connsiteX0" fmla="*/ 0 w 1510572"/>
                <a:gd name="connsiteY0" fmla="*/ 0 h 3369974"/>
                <a:gd name="connsiteX1" fmla="*/ 1510572 w 1510572"/>
                <a:gd name="connsiteY1" fmla="*/ 0 h 3369974"/>
                <a:gd name="connsiteX2" fmla="*/ 1510572 w 1510572"/>
                <a:gd name="connsiteY2" fmla="*/ 3369974 h 3369974"/>
                <a:gd name="connsiteX3" fmla="*/ 0 w 1510572"/>
                <a:gd name="connsiteY3" fmla="*/ 3369974 h 3369974"/>
                <a:gd name="connsiteX4" fmla="*/ 0 w 1510572"/>
                <a:gd name="connsiteY4" fmla="*/ 0 h 336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0572" h="3369974">
                  <a:moveTo>
                    <a:pt x="0" y="0"/>
                  </a:moveTo>
                  <a:lnTo>
                    <a:pt x="1510572" y="0"/>
                  </a:lnTo>
                  <a:lnTo>
                    <a:pt x="1510572" y="3369974"/>
                  </a:lnTo>
                  <a:lnTo>
                    <a:pt x="0" y="3369974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06680" tIns="144000" rIns="106680" bIns="106680" numCol="1" spcCol="1270" anchor="t" anchorCtr="0">
              <a:noAutofit/>
            </a:bodyPr>
            <a:lstStyle/>
            <a:p>
              <a:pPr marL="0" lvl="1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AU" sz="1550" b="0" kern="1200" dirty="0">
                  <a:solidFill>
                    <a:schemeClr val="tx1"/>
                  </a:solidFill>
                </a:rPr>
                <a:t>Assess overseas higher education &amp; postsecondary TVET qualifications for general employment (unregulated occupations)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AD8F41C-ABD2-4A6C-AAB5-90E1E8D1CAC3}"/>
                </a:ext>
              </a:extLst>
            </p:cNvPr>
            <p:cNvSpPr/>
            <p:nvPr/>
          </p:nvSpPr>
          <p:spPr>
            <a:xfrm>
              <a:off x="7581598" y="3253927"/>
              <a:ext cx="555218" cy="555218"/>
            </a:xfrm>
            <a:prstGeom prst="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4" name="Graphic 13" descr="Teacher with solid fill">
            <a:extLst>
              <a:ext uri="{FF2B5EF4-FFF2-40B4-BE49-F238E27FC236}">
                <a16:creationId xmlns:a16="http://schemas.microsoft.com/office/drawing/2014/main" id="{4EEE6B5E-B1AB-4940-836C-ACB35D9FCC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08816" y="3519969"/>
            <a:ext cx="914400" cy="914400"/>
          </a:xfrm>
          <a:prstGeom prst="rect">
            <a:avLst/>
          </a:prstGeom>
        </p:spPr>
      </p:pic>
      <p:pic>
        <p:nvPicPr>
          <p:cNvPr id="15" name="Graphic 14" descr="Internet with solid fill">
            <a:extLst>
              <a:ext uri="{FF2B5EF4-FFF2-40B4-BE49-F238E27FC236}">
                <a16:creationId xmlns:a16="http://schemas.microsoft.com/office/drawing/2014/main" id="{1D015E9C-9785-4687-8F74-BDCD422FF0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0584" y="3512346"/>
            <a:ext cx="914400" cy="914400"/>
          </a:xfrm>
          <a:prstGeom prst="rect">
            <a:avLst/>
          </a:prstGeom>
        </p:spPr>
      </p:pic>
      <p:pic>
        <p:nvPicPr>
          <p:cNvPr id="18" name="Graphic 17" descr="Diploma roll with solid fill">
            <a:extLst>
              <a:ext uri="{FF2B5EF4-FFF2-40B4-BE49-F238E27FC236}">
                <a16:creationId xmlns:a16="http://schemas.microsoft.com/office/drawing/2014/main" id="{E17B9C97-45D8-4FC5-90F4-6AE1852249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38619" y="3531939"/>
            <a:ext cx="914400" cy="914400"/>
          </a:xfrm>
          <a:prstGeom prst="rect">
            <a:avLst/>
          </a:prstGeom>
        </p:spPr>
      </p:pic>
      <p:pic>
        <p:nvPicPr>
          <p:cNvPr id="19" name="Graphic 18" descr="Inbox with solid fill">
            <a:extLst>
              <a:ext uri="{FF2B5EF4-FFF2-40B4-BE49-F238E27FC236}">
                <a16:creationId xmlns:a16="http://schemas.microsoft.com/office/drawing/2014/main" id="{08CA12FB-F3A0-4B18-9104-663DE6DF93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87104" y="3519969"/>
            <a:ext cx="828000" cy="82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8C26E3-F2AE-4C48-94C3-7C138696501F}"/>
              </a:ext>
            </a:extLst>
          </p:cNvPr>
          <p:cNvSpPr txBox="1"/>
          <p:nvPr/>
        </p:nvSpPr>
        <p:spPr>
          <a:xfrm>
            <a:off x="467543" y="4297749"/>
            <a:ext cx="39994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b="1" dirty="0"/>
              <a:t>For organisations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C364E1-D850-42F3-A3B9-8D9401BDC7D3}"/>
              </a:ext>
            </a:extLst>
          </p:cNvPr>
          <p:cNvSpPr txBox="1"/>
          <p:nvPr/>
        </p:nvSpPr>
        <p:spPr>
          <a:xfrm>
            <a:off x="4644008" y="4304825"/>
            <a:ext cx="40199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b="1" dirty="0"/>
              <a:t>For individuals</a:t>
            </a:r>
          </a:p>
        </p:txBody>
      </p:sp>
    </p:spTree>
    <p:extLst>
      <p:ext uri="{BB962C8B-B14F-4D97-AF65-F5344CB8AC3E}">
        <p14:creationId xmlns:p14="http://schemas.microsoft.com/office/powerpoint/2010/main" val="4049575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98" y="657483"/>
            <a:ext cx="6176426" cy="386958"/>
          </a:xfrm>
        </p:spPr>
        <p:txBody>
          <a:bodyPr>
            <a:noAutofit/>
          </a:bodyPr>
          <a:lstStyle/>
          <a:p>
            <a:r>
              <a:rPr lang="en-AU" sz="3000" b="1" dirty="0"/>
              <a:t>Australian Qualifications Framework - our </a:t>
            </a:r>
            <a:r>
              <a:rPr lang="en-AU" sz="3000" b="1" dirty="0">
                <a:solidFill>
                  <a:schemeClr val="tx1"/>
                </a:solidFill>
              </a:rPr>
              <a:t>assessment </a:t>
            </a:r>
            <a:r>
              <a:rPr lang="en-AU" sz="3000" b="1" dirty="0"/>
              <a:t>benchmark</a:t>
            </a:r>
            <a:endParaRPr lang="en-AU" sz="3000" b="1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F21717B-88C4-4C93-BBDD-01C2BD78B765}"/>
              </a:ext>
            </a:extLst>
          </p:cNvPr>
          <p:cNvSpPr/>
          <p:nvPr/>
        </p:nvSpPr>
        <p:spPr>
          <a:xfrm>
            <a:off x="4860032" y="803815"/>
            <a:ext cx="4022575" cy="3924192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697889-AD4C-43A6-BF50-6DBAA9AB42C1}"/>
              </a:ext>
            </a:extLst>
          </p:cNvPr>
          <p:cNvGrpSpPr/>
          <p:nvPr/>
        </p:nvGrpSpPr>
        <p:grpSpPr>
          <a:xfrm>
            <a:off x="539552" y="1638027"/>
            <a:ext cx="3378981" cy="2376264"/>
            <a:chOff x="755576" y="1998067"/>
            <a:chExt cx="3522997" cy="244827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913434B-3F1C-464C-AD26-65A74326F01B}"/>
                </a:ext>
              </a:extLst>
            </p:cNvPr>
            <p:cNvSpPr/>
            <p:nvPr/>
          </p:nvSpPr>
          <p:spPr>
            <a:xfrm>
              <a:off x="755576" y="1998067"/>
              <a:ext cx="3522997" cy="244827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700"/>
            </a:p>
          </p:txBody>
        </p:sp>
        <p:sp>
          <p:nvSpPr>
            <p:cNvPr id="30" name="Rectangle 29" descr="Badge Tick with solid fill">
              <a:extLst>
                <a:ext uri="{FF2B5EF4-FFF2-40B4-BE49-F238E27FC236}">
                  <a16:creationId xmlns:a16="http://schemas.microsoft.com/office/drawing/2014/main" id="{BF2AC952-AD15-472F-BD83-1841A1C04F77}"/>
                </a:ext>
              </a:extLst>
            </p:cNvPr>
            <p:cNvSpPr/>
            <p:nvPr/>
          </p:nvSpPr>
          <p:spPr>
            <a:xfrm>
              <a:off x="827584" y="3160129"/>
              <a:ext cx="1147695" cy="1075097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8D773F7-4605-45C4-B8C4-86C98486E301}"/>
                </a:ext>
              </a:extLst>
            </p:cNvPr>
            <p:cNvSpPr/>
            <p:nvPr/>
          </p:nvSpPr>
          <p:spPr>
            <a:xfrm>
              <a:off x="2033775" y="3265629"/>
              <a:ext cx="2016224" cy="864096"/>
            </a:xfrm>
            <a:custGeom>
              <a:avLst/>
              <a:gdLst>
                <a:gd name="connsiteX0" fmla="*/ 0 w 2000007"/>
                <a:gd name="connsiteY0" fmla="*/ 0 h 1523137"/>
                <a:gd name="connsiteX1" fmla="*/ 2000007 w 2000007"/>
                <a:gd name="connsiteY1" fmla="*/ 0 h 1523137"/>
                <a:gd name="connsiteX2" fmla="*/ 2000007 w 2000007"/>
                <a:gd name="connsiteY2" fmla="*/ 1523137 h 1523137"/>
                <a:gd name="connsiteX3" fmla="*/ 0 w 2000007"/>
                <a:gd name="connsiteY3" fmla="*/ 1523137 h 1523137"/>
                <a:gd name="connsiteX4" fmla="*/ 0 w 2000007"/>
                <a:gd name="connsiteY4" fmla="*/ 0 h 152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007" h="1523137">
                  <a:moveTo>
                    <a:pt x="0" y="0"/>
                  </a:moveTo>
                  <a:lnTo>
                    <a:pt x="2000007" y="0"/>
                  </a:lnTo>
                  <a:lnTo>
                    <a:pt x="2000007" y="1523137"/>
                  </a:lnTo>
                  <a:lnTo>
                    <a:pt x="0" y="15231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435" tIns="0" rIns="51435" bIns="0" numCol="1" spcCol="1270" anchor="t" anchorCtr="0">
              <a:noAutofit/>
            </a:bodyPr>
            <a:lstStyle/>
            <a:p>
              <a:pPr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AU" sz="17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Part of Australia’s quality assurance framework</a:t>
              </a:r>
            </a:p>
          </p:txBody>
        </p:sp>
        <p:sp>
          <p:nvSpPr>
            <p:cNvPr id="32" name="Rectangle 31" descr="Presentation with checklist with solid fill">
              <a:extLst>
                <a:ext uri="{FF2B5EF4-FFF2-40B4-BE49-F238E27FC236}">
                  <a16:creationId xmlns:a16="http://schemas.microsoft.com/office/drawing/2014/main" id="{418F3FC0-D31C-4AE1-87BA-395B9BFAD84F}"/>
                </a:ext>
              </a:extLst>
            </p:cNvPr>
            <p:cNvSpPr/>
            <p:nvPr/>
          </p:nvSpPr>
          <p:spPr>
            <a:xfrm>
              <a:off x="827585" y="2085032"/>
              <a:ext cx="1147695" cy="1075097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9F615B3-3FE2-4275-A835-0BB2227422E0}"/>
                </a:ext>
              </a:extLst>
            </p:cNvPr>
            <p:cNvSpPr/>
            <p:nvPr/>
          </p:nvSpPr>
          <p:spPr>
            <a:xfrm>
              <a:off x="2033776" y="2373064"/>
              <a:ext cx="2016224" cy="864096"/>
            </a:xfrm>
            <a:custGeom>
              <a:avLst/>
              <a:gdLst>
                <a:gd name="connsiteX0" fmla="*/ 0 w 2000007"/>
                <a:gd name="connsiteY0" fmla="*/ 0 h 1523137"/>
                <a:gd name="connsiteX1" fmla="*/ 2000007 w 2000007"/>
                <a:gd name="connsiteY1" fmla="*/ 0 h 1523137"/>
                <a:gd name="connsiteX2" fmla="*/ 2000007 w 2000007"/>
                <a:gd name="connsiteY2" fmla="*/ 1523137 h 1523137"/>
                <a:gd name="connsiteX3" fmla="*/ 0 w 2000007"/>
                <a:gd name="connsiteY3" fmla="*/ 1523137 h 1523137"/>
                <a:gd name="connsiteX4" fmla="*/ 0 w 2000007"/>
                <a:gd name="connsiteY4" fmla="*/ 0 h 152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007" h="1523137">
                  <a:moveTo>
                    <a:pt x="0" y="0"/>
                  </a:moveTo>
                  <a:lnTo>
                    <a:pt x="2000007" y="0"/>
                  </a:lnTo>
                  <a:lnTo>
                    <a:pt x="2000007" y="1523137"/>
                  </a:lnTo>
                  <a:lnTo>
                    <a:pt x="0" y="15231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435" tIns="0" rIns="51435" bIns="0" numCol="1" spcCol="1270" anchor="t" anchorCtr="0">
              <a:noAutofit/>
            </a:bodyPr>
            <a:lstStyle/>
            <a:p>
              <a:pPr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AU" sz="17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Learning outcomes based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CD2AEF-1142-4239-A25C-B0D50D600565}"/>
              </a:ext>
            </a:extLst>
          </p:cNvPr>
          <p:cNvGrpSpPr/>
          <p:nvPr/>
        </p:nvGrpSpPr>
        <p:grpSpPr>
          <a:xfrm>
            <a:off x="179512" y="4262927"/>
            <a:ext cx="4896544" cy="405164"/>
            <a:chOff x="1269290" y="-33664"/>
            <a:chExt cx="6835310" cy="784263"/>
          </a:xfrm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43029677-8B29-452B-AB65-7D95E98549A8}"/>
                </a:ext>
              </a:extLst>
            </p:cNvPr>
            <p:cNvSpPr/>
            <p:nvPr/>
          </p:nvSpPr>
          <p:spPr>
            <a:xfrm rot="10800000">
              <a:off x="1269291" y="1577"/>
              <a:ext cx="6835309" cy="74902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3" name="Arrow: Pentagon 4">
              <a:extLst>
                <a:ext uri="{FF2B5EF4-FFF2-40B4-BE49-F238E27FC236}">
                  <a16:creationId xmlns:a16="http://schemas.microsoft.com/office/drawing/2014/main" id="{A3EBDBE2-B9A5-401B-9183-2AC639157D79}"/>
                </a:ext>
              </a:extLst>
            </p:cNvPr>
            <p:cNvSpPr txBox="1"/>
            <p:nvPr/>
          </p:nvSpPr>
          <p:spPr>
            <a:xfrm>
              <a:off x="1269290" y="-33664"/>
              <a:ext cx="6648054" cy="74902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30298" tIns="68580" rIns="128016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dirty="0">
                  <a:solidFill>
                    <a:schemeClr val="tx1"/>
                  </a:solidFill>
                </a:rPr>
                <a:t>For information about </a:t>
              </a:r>
              <a:r>
                <a:rPr lang="en-US" sz="1100" b="0" kern="1200" dirty="0">
                  <a:solidFill>
                    <a:schemeClr val="tx1"/>
                  </a:solidFill>
                </a:rPr>
                <a:t>the Department of Education’s qualification </a:t>
              </a:r>
              <a:r>
                <a:rPr lang="en-US" sz="1100" dirty="0">
                  <a:solidFill>
                    <a:schemeClr val="tx1"/>
                  </a:solidFill>
                </a:rPr>
                <a:t>assessments</a:t>
              </a:r>
              <a:r>
                <a:rPr lang="en-US" sz="1100" b="0" kern="1200" dirty="0">
                  <a:solidFill>
                    <a:schemeClr val="tx1"/>
                  </a:solidFill>
                </a:rPr>
                <a:t>, see </a:t>
              </a:r>
              <a:r>
                <a:rPr lang="en-US" sz="1100" b="0" kern="1200" dirty="0">
                  <a:solidFill>
                    <a:schemeClr val="tx1"/>
                  </a:solidFill>
                  <a:hlinkClick r:id="rId8"/>
                </a:rPr>
                <a:t>www.internationaleducation.gov.au</a:t>
              </a:r>
              <a:endParaRPr lang="en-AU" sz="1100" b="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552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Route (Two Pins With A Path) with solid fill">
            <a:extLst>
              <a:ext uri="{FF2B5EF4-FFF2-40B4-BE49-F238E27FC236}">
                <a16:creationId xmlns:a16="http://schemas.microsoft.com/office/drawing/2014/main" id="{CAFEB465-6A28-4B39-B468-8070A23FEE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038" y="4126140"/>
            <a:ext cx="396000" cy="396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7C0EC0B-F7C1-4260-BF99-F5CAB8B61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36" y="343292"/>
            <a:ext cx="8067704" cy="574655"/>
          </a:xfrm>
        </p:spPr>
        <p:txBody>
          <a:bodyPr>
            <a:normAutofit/>
          </a:bodyPr>
          <a:lstStyle/>
          <a:p>
            <a:pPr marL="1881188" indent="-1881188"/>
            <a:r>
              <a:rPr lang="en-AU" sz="3000" b="1" dirty="0">
                <a:solidFill>
                  <a:schemeClr val="tx1"/>
                </a:solidFill>
              </a:rPr>
              <a:t>Our qualitative assessment methodology (in brief)</a:t>
            </a:r>
            <a:endParaRPr lang="en-AU" sz="3000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1EAF28-C365-4925-B90D-75EE2A1FAFD2}"/>
              </a:ext>
            </a:extLst>
          </p:cNvPr>
          <p:cNvGrpSpPr/>
          <p:nvPr/>
        </p:nvGrpSpPr>
        <p:grpSpPr>
          <a:xfrm>
            <a:off x="464736" y="845940"/>
            <a:ext cx="8427744" cy="3240360"/>
            <a:chOff x="488149" y="878442"/>
            <a:chExt cx="8192779" cy="362378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20362E6-9542-4B3C-AF83-172837ED42F8}"/>
                </a:ext>
              </a:extLst>
            </p:cNvPr>
            <p:cNvGrpSpPr/>
            <p:nvPr/>
          </p:nvGrpSpPr>
          <p:grpSpPr>
            <a:xfrm>
              <a:off x="488149" y="984255"/>
              <a:ext cx="8192779" cy="3517976"/>
              <a:chOff x="488149" y="984255"/>
              <a:chExt cx="8192779" cy="3517976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7D0D6C3E-2405-412E-ABC2-CF318A96EA3F}"/>
                  </a:ext>
                </a:extLst>
              </p:cNvPr>
              <p:cNvSpPr/>
              <p:nvPr/>
            </p:nvSpPr>
            <p:spPr>
              <a:xfrm>
                <a:off x="488149" y="984255"/>
                <a:ext cx="2628000" cy="375880"/>
              </a:xfrm>
              <a:custGeom>
                <a:avLst/>
                <a:gdLst>
                  <a:gd name="connsiteX0" fmla="*/ 0 w 2598444"/>
                  <a:gd name="connsiteY0" fmla="*/ 0 h 375880"/>
                  <a:gd name="connsiteX1" fmla="*/ 2598444 w 2598444"/>
                  <a:gd name="connsiteY1" fmla="*/ 0 h 375880"/>
                  <a:gd name="connsiteX2" fmla="*/ 2598444 w 2598444"/>
                  <a:gd name="connsiteY2" fmla="*/ 375880 h 375880"/>
                  <a:gd name="connsiteX3" fmla="*/ 0 w 2598444"/>
                  <a:gd name="connsiteY3" fmla="*/ 375880 h 375880"/>
                  <a:gd name="connsiteX4" fmla="*/ 0 w 2598444"/>
                  <a:gd name="connsiteY4" fmla="*/ 0 h 37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8444" h="375880">
                    <a:moveTo>
                      <a:pt x="0" y="0"/>
                    </a:moveTo>
                    <a:lnTo>
                      <a:pt x="2598444" y="0"/>
                    </a:lnTo>
                    <a:lnTo>
                      <a:pt x="2598444" y="375880"/>
                    </a:lnTo>
                    <a:lnTo>
                      <a:pt x="0" y="3758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en-AU" sz="1600" b="1" kern="1200" dirty="0">
                    <a:solidFill>
                      <a:schemeClr val="bg1"/>
                    </a:solidFill>
                  </a:rPr>
                  <a:t>Education system level</a:t>
                </a: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0756625E-7822-45A0-A2E5-4069DE5D792C}"/>
                  </a:ext>
                </a:extLst>
              </p:cNvPr>
              <p:cNvSpPr/>
              <p:nvPr/>
            </p:nvSpPr>
            <p:spPr>
              <a:xfrm>
                <a:off x="488149" y="1360135"/>
                <a:ext cx="2628000" cy="3142096"/>
              </a:xfrm>
              <a:custGeom>
                <a:avLst/>
                <a:gdLst>
                  <a:gd name="connsiteX0" fmla="*/ 0 w 2598444"/>
                  <a:gd name="connsiteY0" fmla="*/ 0 h 3258774"/>
                  <a:gd name="connsiteX1" fmla="*/ 2598444 w 2598444"/>
                  <a:gd name="connsiteY1" fmla="*/ 0 h 3258774"/>
                  <a:gd name="connsiteX2" fmla="*/ 2598444 w 2598444"/>
                  <a:gd name="connsiteY2" fmla="*/ 3258774 h 3258774"/>
                  <a:gd name="connsiteX3" fmla="*/ 0 w 2598444"/>
                  <a:gd name="connsiteY3" fmla="*/ 3258774 h 3258774"/>
                  <a:gd name="connsiteX4" fmla="*/ 0 w 2598444"/>
                  <a:gd name="connsiteY4" fmla="*/ 0 h 3258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8444" h="3258774">
                    <a:moveTo>
                      <a:pt x="0" y="0"/>
                    </a:moveTo>
                    <a:lnTo>
                      <a:pt x="2598444" y="0"/>
                    </a:lnTo>
                    <a:lnTo>
                      <a:pt x="2598444" y="3258774"/>
                    </a:lnTo>
                    <a:lnTo>
                      <a:pt x="0" y="32587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dk1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9342" tIns="69342" rIns="92456" bIns="104013" numCol="1" spcCol="1270" anchor="t" anchorCtr="0">
                <a:noAutofit/>
              </a:bodyPr>
              <a:lstStyle/>
              <a:p>
                <a:pPr marL="177800" lvl="1" indent="-177800" algn="l" defTabSz="555625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en-AU" sz="1250" kern="1200" dirty="0"/>
                  <a:t>Education governance and administration</a:t>
                </a:r>
              </a:p>
              <a:p>
                <a:pPr marL="177800" lvl="1" indent="-177800" algn="l" defTabSz="555625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en-AU" sz="1250" kern="1200" dirty="0"/>
                  <a:t>Key economic factors (</a:t>
                </a:r>
                <a:r>
                  <a:rPr lang="en-AU" sz="1250" kern="1200" dirty="0" err="1"/>
                  <a:t>e.g</a:t>
                </a:r>
                <a:r>
                  <a:rPr lang="en-AU" sz="1250" kern="1200" dirty="0"/>
                  <a:t> GDP, education spending)</a:t>
                </a:r>
              </a:p>
              <a:p>
                <a:pPr marL="177800" lvl="1" indent="-177800" defTabSz="555625">
                  <a:spcBef>
                    <a:spcPct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AU" sz="1250" dirty="0"/>
                  <a:t>Regulation and quality assurance arrangements</a:t>
                </a:r>
              </a:p>
              <a:p>
                <a:pPr marL="177800" lvl="1" indent="-177800" algn="l" defTabSz="555625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en-AU" sz="1250" kern="1200" dirty="0"/>
                  <a:t>Literacy and numeracy rates</a:t>
                </a:r>
              </a:p>
              <a:p>
                <a:pPr marL="177800" lvl="1" indent="-177800" algn="l" defTabSz="555625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en-AU" sz="1250" kern="1200" dirty="0"/>
                  <a:t>Student participation and retention rates</a:t>
                </a:r>
              </a:p>
              <a:p>
                <a:pPr marL="177800" lvl="1" indent="-177800" defTabSz="555625">
                  <a:spcBef>
                    <a:spcPct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AU" sz="1250" kern="1200" dirty="0"/>
                  <a:t>Availability of reliable and verifiable information</a:t>
                </a:r>
              </a:p>
              <a:p>
                <a:pPr marL="0" lvl="1" algn="l" defTabSz="555625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endParaRPr lang="en-AU" sz="1250" kern="1200" dirty="0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87EDA562-BE15-4084-8ABC-B1FB2EEFE34F}"/>
                  </a:ext>
                </a:extLst>
              </p:cNvPr>
              <p:cNvSpPr/>
              <p:nvPr/>
            </p:nvSpPr>
            <p:spPr>
              <a:xfrm>
                <a:off x="3275920" y="984255"/>
                <a:ext cx="2628000" cy="375880"/>
              </a:xfrm>
              <a:custGeom>
                <a:avLst/>
                <a:gdLst>
                  <a:gd name="connsiteX0" fmla="*/ 0 w 2598444"/>
                  <a:gd name="connsiteY0" fmla="*/ 0 h 375880"/>
                  <a:gd name="connsiteX1" fmla="*/ 2598444 w 2598444"/>
                  <a:gd name="connsiteY1" fmla="*/ 0 h 375880"/>
                  <a:gd name="connsiteX2" fmla="*/ 2598444 w 2598444"/>
                  <a:gd name="connsiteY2" fmla="*/ 375880 h 375880"/>
                  <a:gd name="connsiteX3" fmla="*/ 0 w 2598444"/>
                  <a:gd name="connsiteY3" fmla="*/ 375880 h 375880"/>
                  <a:gd name="connsiteX4" fmla="*/ 0 w 2598444"/>
                  <a:gd name="connsiteY4" fmla="*/ 0 h 37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8444" h="375880">
                    <a:moveTo>
                      <a:pt x="0" y="0"/>
                    </a:moveTo>
                    <a:lnTo>
                      <a:pt x="2598444" y="0"/>
                    </a:lnTo>
                    <a:lnTo>
                      <a:pt x="2598444" y="375880"/>
                    </a:lnTo>
                    <a:lnTo>
                      <a:pt x="0" y="3758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AF00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en-AU" sz="1600" b="1" kern="1200" dirty="0">
                    <a:solidFill>
                      <a:schemeClr val="bg1"/>
                    </a:solidFill>
                  </a:rPr>
                  <a:t>Institution level</a:t>
                </a: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E202265-5BF4-460B-A4D5-AF11B5AE988F}"/>
                  </a:ext>
                </a:extLst>
              </p:cNvPr>
              <p:cNvSpPr/>
              <p:nvPr/>
            </p:nvSpPr>
            <p:spPr>
              <a:xfrm>
                <a:off x="3275920" y="1360135"/>
                <a:ext cx="2628000" cy="3142096"/>
              </a:xfrm>
              <a:custGeom>
                <a:avLst/>
                <a:gdLst>
                  <a:gd name="connsiteX0" fmla="*/ 0 w 2598444"/>
                  <a:gd name="connsiteY0" fmla="*/ 0 h 3258774"/>
                  <a:gd name="connsiteX1" fmla="*/ 2598444 w 2598444"/>
                  <a:gd name="connsiteY1" fmla="*/ 0 h 3258774"/>
                  <a:gd name="connsiteX2" fmla="*/ 2598444 w 2598444"/>
                  <a:gd name="connsiteY2" fmla="*/ 3258774 h 3258774"/>
                  <a:gd name="connsiteX3" fmla="*/ 0 w 2598444"/>
                  <a:gd name="connsiteY3" fmla="*/ 3258774 h 3258774"/>
                  <a:gd name="connsiteX4" fmla="*/ 0 w 2598444"/>
                  <a:gd name="connsiteY4" fmla="*/ 0 h 3258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8444" h="3258774">
                    <a:moveTo>
                      <a:pt x="0" y="0"/>
                    </a:moveTo>
                    <a:lnTo>
                      <a:pt x="2598444" y="0"/>
                    </a:lnTo>
                    <a:lnTo>
                      <a:pt x="2598444" y="3258774"/>
                    </a:lnTo>
                    <a:lnTo>
                      <a:pt x="0" y="32587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dk1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9342" tIns="69342" rIns="92456" bIns="104013" numCol="1" spcCol="1270" anchor="t" anchorCtr="0">
                <a:noAutofit/>
              </a:bodyPr>
              <a:lstStyle/>
              <a:p>
                <a:pPr marL="177800" lvl="1" indent="-177800" algn="l" defTabSz="555625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en-AU" sz="1250" kern="1200" dirty="0"/>
                  <a:t>Recognition status in-country</a:t>
                </a:r>
              </a:p>
              <a:p>
                <a:pPr marL="177800" lvl="1" indent="-177800" algn="l" defTabSz="555625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en-AU" sz="1250" kern="1200" dirty="0"/>
                  <a:t>Institution registration/accreditation</a:t>
                </a:r>
              </a:p>
              <a:p>
                <a:pPr marL="177800" lvl="1" indent="-177800" algn="l" defTabSz="555625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en-AU" sz="1250" kern="1200" dirty="0"/>
                  <a:t>Establishment of institution</a:t>
                </a:r>
              </a:p>
              <a:p>
                <a:pPr marL="177800" lvl="1" indent="-177800" algn="l" defTabSz="555625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en-AU" sz="1250" kern="1200" dirty="0"/>
                  <a:t>Independent and internal quality assurance</a:t>
                </a:r>
              </a:p>
              <a:p>
                <a:pPr marL="177800" lvl="1" indent="-177800" algn="l" defTabSz="555625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en-AU" sz="1250" kern="1200" dirty="0"/>
                  <a:t>Resources (e.g. infrastructure. Staffing and qualifications)</a:t>
                </a:r>
              </a:p>
              <a:p>
                <a:pPr marL="177800" lvl="1" indent="-177800" algn="l" defTabSz="555625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en-AU" sz="1250" kern="1200" dirty="0"/>
                  <a:t>Research undertakings</a:t>
                </a:r>
              </a:p>
              <a:p>
                <a:pPr marL="177800" lvl="1" indent="-177800" algn="l" defTabSz="555625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en-AU" sz="1250" kern="1200" dirty="0"/>
                  <a:t>Qualification offerings</a:t>
                </a:r>
              </a:p>
              <a:p>
                <a:pPr marL="177800" lvl="1" indent="-177800" algn="l" defTabSz="555625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har char="•"/>
                </a:pPr>
                <a:r>
                  <a:rPr lang="en-AU" sz="1250" kern="1200" dirty="0"/>
                  <a:t>Partnership arrangements</a:t>
                </a: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D0CB220-22E3-43C3-B11B-A15FCBEA1D1B}"/>
                  </a:ext>
                </a:extLst>
              </p:cNvPr>
              <p:cNvSpPr/>
              <p:nvPr/>
            </p:nvSpPr>
            <p:spPr>
              <a:xfrm>
                <a:off x="6052928" y="984255"/>
                <a:ext cx="2628000" cy="375880"/>
              </a:xfrm>
              <a:custGeom>
                <a:avLst/>
                <a:gdLst>
                  <a:gd name="connsiteX0" fmla="*/ 0 w 2598444"/>
                  <a:gd name="connsiteY0" fmla="*/ 0 h 375880"/>
                  <a:gd name="connsiteX1" fmla="*/ 2598444 w 2598444"/>
                  <a:gd name="connsiteY1" fmla="*/ 0 h 375880"/>
                  <a:gd name="connsiteX2" fmla="*/ 2598444 w 2598444"/>
                  <a:gd name="connsiteY2" fmla="*/ 375880 h 375880"/>
                  <a:gd name="connsiteX3" fmla="*/ 0 w 2598444"/>
                  <a:gd name="connsiteY3" fmla="*/ 375880 h 375880"/>
                  <a:gd name="connsiteX4" fmla="*/ 0 w 2598444"/>
                  <a:gd name="connsiteY4" fmla="*/ 0 h 37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8444" h="375880">
                    <a:moveTo>
                      <a:pt x="0" y="0"/>
                    </a:moveTo>
                    <a:lnTo>
                      <a:pt x="2598444" y="0"/>
                    </a:lnTo>
                    <a:lnTo>
                      <a:pt x="2598444" y="375880"/>
                    </a:lnTo>
                    <a:lnTo>
                      <a:pt x="0" y="3758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EAAAE"/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marL="0" lvl="0" indent="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en-AU" sz="1600" b="1" kern="1200" dirty="0">
                    <a:solidFill>
                      <a:schemeClr val="bg1"/>
                    </a:solidFill>
                  </a:rPr>
                  <a:t>Qualification level</a:t>
                </a: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707F483-BF0B-4036-ADDE-5188587C1CCE}"/>
                  </a:ext>
                </a:extLst>
              </p:cNvPr>
              <p:cNvSpPr/>
              <p:nvPr/>
            </p:nvSpPr>
            <p:spPr>
              <a:xfrm>
                <a:off x="6052928" y="1360135"/>
                <a:ext cx="2628000" cy="3142096"/>
              </a:xfrm>
              <a:custGeom>
                <a:avLst/>
                <a:gdLst>
                  <a:gd name="connsiteX0" fmla="*/ 0 w 2598444"/>
                  <a:gd name="connsiteY0" fmla="*/ 0 h 3258774"/>
                  <a:gd name="connsiteX1" fmla="*/ 2598444 w 2598444"/>
                  <a:gd name="connsiteY1" fmla="*/ 0 h 3258774"/>
                  <a:gd name="connsiteX2" fmla="*/ 2598444 w 2598444"/>
                  <a:gd name="connsiteY2" fmla="*/ 3258774 h 3258774"/>
                  <a:gd name="connsiteX3" fmla="*/ 0 w 2598444"/>
                  <a:gd name="connsiteY3" fmla="*/ 3258774 h 3258774"/>
                  <a:gd name="connsiteX4" fmla="*/ 0 w 2598444"/>
                  <a:gd name="connsiteY4" fmla="*/ 0 h 3258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8444" h="3258774">
                    <a:moveTo>
                      <a:pt x="0" y="0"/>
                    </a:moveTo>
                    <a:lnTo>
                      <a:pt x="2598444" y="0"/>
                    </a:lnTo>
                    <a:lnTo>
                      <a:pt x="2598444" y="3258774"/>
                    </a:lnTo>
                    <a:lnTo>
                      <a:pt x="0" y="325877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dk1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9342" tIns="69342" rIns="92456" bIns="104013" numCol="1" spcCol="1270" anchor="t" anchorCtr="0">
                <a:noAutofit/>
              </a:bodyPr>
              <a:lstStyle/>
              <a:p>
                <a:pPr marL="177800" lvl="1" indent="-177800" defTabSz="555625">
                  <a:spcBef>
                    <a:spcPct val="0"/>
                  </a:spcBef>
                  <a:spcAft>
                    <a:spcPts val="300"/>
                  </a:spcAft>
                  <a:buFontTx/>
                  <a:buChar char="•"/>
                </a:pPr>
                <a:r>
                  <a:rPr lang="en-AU" sz="1250" kern="1200" dirty="0"/>
                  <a:t>Program registration/accreditation</a:t>
                </a:r>
              </a:p>
              <a:p>
                <a:pPr marL="177800" lvl="1" indent="-177800" algn="l" defTabSz="555625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Char char="•"/>
                </a:pPr>
                <a:r>
                  <a:rPr lang="en-AU" sz="1250" kern="1200" dirty="0"/>
                  <a:t>Adherence to national standards</a:t>
                </a:r>
              </a:p>
              <a:p>
                <a:pPr marL="177800" lvl="1" indent="-177800" defTabSz="555625">
                  <a:spcBef>
                    <a:spcPct val="0"/>
                  </a:spcBef>
                  <a:spcAft>
                    <a:spcPts val="300"/>
                  </a:spcAft>
                  <a:buFontTx/>
                  <a:buChar char="•"/>
                </a:pPr>
                <a:r>
                  <a:rPr lang="en-AU" sz="1250" dirty="0"/>
                  <a:t>Entry requirements</a:t>
                </a:r>
              </a:p>
              <a:p>
                <a:pPr marL="177800" lvl="1" indent="-177800" defTabSz="555625">
                  <a:spcBef>
                    <a:spcPct val="0"/>
                  </a:spcBef>
                  <a:spcAft>
                    <a:spcPts val="300"/>
                  </a:spcAft>
                  <a:buFontTx/>
                  <a:buChar char="•"/>
                </a:pPr>
                <a:r>
                  <a:rPr lang="en-AU" sz="1250" dirty="0"/>
                  <a:t>Analysis of program components and requirements, including breadth and depth of study</a:t>
                </a:r>
              </a:p>
              <a:p>
                <a:pPr marL="177800" lvl="1" indent="-177800" algn="l" defTabSz="555625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Char char="•"/>
                </a:pPr>
                <a:r>
                  <a:rPr lang="en-AU" sz="1250" kern="1200" dirty="0"/>
                  <a:t>Learning outcomes and comparison with the AQF</a:t>
                </a:r>
              </a:p>
              <a:p>
                <a:pPr marL="317500" lvl="2" indent="-146050" algn="l" defTabSz="555625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FontTx/>
                  <a:buChar char="−"/>
                </a:pPr>
                <a:r>
                  <a:rPr lang="en-AU" sz="1250" kern="1200" dirty="0"/>
                  <a:t>knowledge and skills</a:t>
                </a:r>
              </a:p>
              <a:p>
                <a:pPr marL="317500" lvl="2" indent="-146050" algn="l" defTabSz="555625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FontTx/>
                  <a:buChar char="−"/>
                </a:pPr>
                <a:r>
                  <a:rPr lang="en-AU" sz="1250" kern="1200" dirty="0"/>
                  <a:t>application of knowledge &amp; skills</a:t>
                </a:r>
              </a:p>
              <a:p>
                <a:pPr marL="177800" lvl="1" indent="-177800" algn="l" defTabSz="555625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Char char="•"/>
                </a:pPr>
                <a:r>
                  <a:rPr lang="en-AU" sz="1250" kern="1200" dirty="0"/>
                  <a:t>Credit transfer</a:t>
                </a:r>
              </a:p>
              <a:p>
                <a:pPr marL="177800" lvl="1" indent="-177800" algn="l" defTabSz="555625">
                  <a:lnSpc>
                    <a:spcPct val="100000"/>
                  </a:lnSpc>
                  <a:spcBef>
                    <a:spcPct val="0"/>
                  </a:spcBef>
                  <a:spcAft>
                    <a:spcPts val="300"/>
                  </a:spcAft>
                  <a:buChar char="•"/>
                </a:pPr>
                <a:r>
                  <a:rPr lang="en-AU" sz="1250" kern="1200" dirty="0"/>
                  <a:t>Pathway/s (study or employment)</a:t>
                </a:r>
              </a:p>
            </p:txBody>
          </p:sp>
        </p:grpSp>
        <p:sp>
          <p:nvSpPr>
            <p:cNvPr id="13" name="Rectangle: Rounded Corners 12" descr="Diploma with solid fill">
              <a:extLst>
                <a:ext uri="{FF2B5EF4-FFF2-40B4-BE49-F238E27FC236}">
                  <a16:creationId xmlns:a16="http://schemas.microsoft.com/office/drawing/2014/main" id="{69E4EB57-DBBF-40D4-9FDF-65DF733A6667}"/>
                </a:ext>
              </a:extLst>
            </p:cNvPr>
            <p:cNvSpPr/>
            <p:nvPr/>
          </p:nvSpPr>
          <p:spPr>
            <a:xfrm>
              <a:off x="8195861" y="878442"/>
              <a:ext cx="432000" cy="576000"/>
            </a:xfrm>
            <a:prstGeom prst="roundRect">
              <a:avLst/>
            </a:prstGeom>
            <a:blipFill dpi="0" rotWithShape="1"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 t="12500" b="12500"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-6029867"/>
                <a:satOff val="12062"/>
                <a:lumOff val="511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: Rounded Corners 13" descr="Schoolhouse with solid fill">
              <a:extLst>
                <a:ext uri="{FF2B5EF4-FFF2-40B4-BE49-F238E27FC236}">
                  <a16:creationId xmlns:a16="http://schemas.microsoft.com/office/drawing/2014/main" id="{82EADCA0-ECD5-4809-B0E4-A47D591640AB}"/>
                </a:ext>
              </a:extLst>
            </p:cNvPr>
            <p:cNvSpPr/>
            <p:nvPr/>
          </p:nvSpPr>
          <p:spPr>
            <a:xfrm>
              <a:off x="5391330" y="934198"/>
              <a:ext cx="504000" cy="432000"/>
            </a:xfrm>
            <a:prstGeom prst="round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-6029867"/>
                <a:satOff val="12062"/>
                <a:lumOff val="511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AU" dirty="0"/>
            </a:p>
          </p:txBody>
        </p:sp>
        <p:sp>
          <p:nvSpPr>
            <p:cNvPr id="15" name="Rectangle: Rounded Corners 14" descr="Network diagram with solid fill">
              <a:extLst>
                <a:ext uri="{FF2B5EF4-FFF2-40B4-BE49-F238E27FC236}">
                  <a16:creationId xmlns:a16="http://schemas.microsoft.com/office/drawing/2014/main" id="{14B9F9E7-DB05-4AD1-A4CD-A732B48C389C}"/>
                </a:ext>
              </a:extLst>
            </p:cNvPr>
            <p:cNvSpPr/>
            <p:nvPr/>
          </p:nvSpPr>
          <p:spPr>
            <a:xfrm>
              <a:off x="2717434" y="972919"/>
              <a:ext cx="396000" cy="396000"/>
            </a:xfrm>
            <a:prstGeom prst="roundRect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-6029867"/>
                <a:satOff val="12062"/>
                <a:lumOff val="511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941EAF6-8822-482A-9945-3E55ECC7C875}"/>
              </a:ext>
            </a:extLst>
          </p:cNvPr>
          <p:cNvSpPr txBox="1"/>
          <p:nvPr/>
        </p:nvSpPr>
        <p:spPr>
          <a:xfrm>
            <a:off x="471956" y="4158640"/>
            <a:ext cx="842052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 defTabSz="555625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AU" sz="1600" i="1" kern="1200" dirty="0">
                <a:solidFill>
                  <a:schemeClr val="tx1"/>
                </a:solidFill>
              </a:rPr>
              <a:t>Our Country </a:t>
            </a:r>
            <a:r>
              <a:rPr lang="en-AU" sz="1600" i="1" dirty="0">
                <a:solidFill>
                  <a:schemeClr val="tx1"/>
                </a:solidFill>
              </a:rPr>
              <a:t>Education Profiles are based on extensive research and analysis. They incorporate this methodology and are aligned with the UNESCO Tokyo Convention.</a:t>
            </a:r>
            <a:endParaRPr lang="en-A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7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Route (Two Pins With A Path) with solid fill">
            <a:extLst>
              <a:ext uri="{FF2B5EF4-FFF2-40B4-BE49-F238E27FC236}">
                <a16:creationId xmlns:a16="http://schemas.microsoft.com/office/drawing/2014/main" id="{CAFEB465-6A28-4B39-B468-8070A23FEE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038" y="4126140"/>
            <a:ext cx="396000" cy="396000"/>
          </a:xfrm>
          <a:prstGeom prst="rect">
            <a:avLst/>
          </a:prstGeom>
        </p:spPr>
      </p:pic>
      <p:pic>
        <p:nvPicPr>
          <p:cNvPr id="13" name="Graphic 12" descr="Ribbon with solid fill">
            <a:extLst>
              <a:ext uri="{FF2B5EF4-FFF2-40B4-BE49-F238E27FC236}">
                <a16:creationId xmlns:a16="http://schemas.microsoft.com/office/drawing/2014/main" id="{596BC2F2-1251-471F-95AB-3F525AA1F8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3508" y="2669021"/>
            <a:ext cx="396000" cy="396000"/>
          </a:xfrm>
          <a:prstGeom prst="rect">
            <a:avLst/>
          </a:prstGeom>
        </p:spPr>
      </p:pic>
      <p:pic>
        <p:nvPicPr>
          <p:cNvPr id="15" name="Graphic 14" descr="Badge Follow with solid fill">
            <a:extLst>
              <a:ext uri="{FF2B5EF4-FFF2-40B4-BE49-F238E27FC236}">
                <a16:creationId xmlns:a16="http://schemas.microsoft.com/office/drawing/2014/main" id="{E0C2C6AC-3406-4795-90C5-F3085212F4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71923" y="3412534"/>
            <a:ext cx="396000" cy="396000"/>
          </a:xfrm>
          <a:prstGeom prst="rect">
            <a:avLst/>
          </a:prstGeom>
        </p:spPr>
      </p:pic>
      <p:pic>
        <p:nvPicPr>
          <p:cNvPr id="17" name="Graphic 16" descr="Diploma roll with solid fill">
            <a:extLst>
              <a:ext uri="{FF2B5EF4-FFF2-40B4-BE49-F238E27FC236}">
                <a16:creationId xmlns:a16="http://schemas.microsoft.com/office/drawing/2014/main" id="{7CE7A01A-A175-47A3-9A70-66BB75DCEE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943912" y="1235107"/>
            <a:ext cx="396000" cy="396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C055521-D8C3-4FB8-B745-0CD1EE528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36" y="343292"/>
            <a:ext cx="8289370" cy="799198"/>
          </a:xfrm>
        </p:spPr>
        <p:txBody>
          <a:bodyPr>
            <a:normAutofit/>
          </a:bodyPr>
          <a:lstStyle/>
          <a:p>
            <a:r>
              <a:rPr lang="en-AU" sz="3000" b="1" dirty="0">
                <a:solidFill>
                  <a:schemeClr val="tx1"/>
                </a:solidFill>
              </a:rPr>
              <a:t>Our assessment methodology in practice</a:t>
            </a:r>
            <a:endParaRPr lang="en-AU" sz="3000" dirty="0">
              <a:solidFill>
                <a:schemeClr val="tx1"/>
              </a:solidFill>
            </a:endParaRPr>
          </a:p>
        </p:txBody>
      </p:sp>
      <p:pic>
        <p:nvPicPr>
          <p:cNvPr id="3" name="Graphic 2" descr="Graduation cap with solid fill">
            <a:extLst>
              <a:ext uri="{FF2B5EF4-FFF2-40B4-BE49-F238E27FC236}">
                <a16:creationId xmlns:a16="http://schemas.microsoft.com/office/drawing/2014/main" id="{BBAA2E95-36BF-415F-A012-23F3F870E8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2097" y="1948882"/>
            <a:ext cx="396000" cy="396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CE99C4A-5B57-4F54-A0B7-4AA214CBD019}"/>
              </a:ext>
            </a:extLst>
          </p:cNvPr>
          <p:cNvGrpSpPr/>
          <p:nvPr/>
        </p:nvGrpSpPr>
        <p:grpSpPr>
          <a:xfrm>
            <a:off x="455847" y="1255118"/>
            <a:ext cx="8264054" cy="3665456"/>
            <a:chOff x="455847" y="1255118"/>
            <a:chExt cx="8264054" cy="366545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E4026C6-10F9-4368-A9D1-3FEF41E6D1A1}"/>
                </a:ext>
              </a:extLst>
            </p:cNvPr>
            <p:cNvSpPr/>
            <p:nvPr/>
          </p:nvSpPr>
          <p:spPr>
            <a:xfrm>
              <a:off x="455847" y="1255118"/>
              <a:ext cx="2228013" cy="1061024"/>
            </a:xfrm>
            <a:custGeom>
              <a:avLst/>
              <a:gdLst>
                <a:gd name="connsiteX0" fmla="*/ 0 w 2228013"/>
                <a:gd name="connsiteY0" fmla="*/ 0 h 1061024"/>
                <a:gd name="connsiteX1" fmla="*/ 1697501 w 2228013"/>
                <a:gd name="connsiteY1" fmla="*/ 0 h 1061024"/>
                <a:gd name="connsiteX2" fmla="*/ 2228013 w 2228013"/>
                <a:gd name="connsiteY2" fmla="*/ 530512 h 1061024"/>
                <a:gd name="connsiteX3" fmla="*/ 1697501 w 2228013"/>
                <a:gd name="connsiteY3" fmla="*/ 1061024 h 1061024"/>
                <a:gd name="connsiteX4" fmla="*/ 0 w 2228013"/>
                <a:gd name="connsiteY4" fmla="*/ 1061024 h 1061024"/>
                <a:gd name="connsiteX5" fmla="*/ 530512 w 2228013"/>
                <a:gd name="connsiteY5" fmla="*/ 530512 h 1061024"/>
                <a:gd name="connsiteX6" fmla="*/ 0 w 2228013"/>
                <a:gd name="connsiteY6" fmla="*/ 0 h 106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8013" h="1061024">
                  <a:moveTo>
                    <a:pt x="0" y="0"/>
                  </a:moveTo>
                  <a:lnTo>
                    <a:pt x="1697501" y="0"/>
                  </a:lnTo>
                  <a:lnTo>
                    <a:pt x="2228013" y="530512"/>
                  </a:lnTo>
                  <a:lnTo>
                    <a:pt x="1697501" y="1061024"/>
                  </a:lnTo>
                  <a:lnTo>
                    <a:pt x="0" y="1061024"/>
                  </a:lnTo>
                  <a:lnTo>
                    <a:pt x="530512" y="530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6CA7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0512" tIns="21336" rIns="530512" bIns="21336" numCol="1" spcCol="1270" anchor="ctr" anchorCtr="0">
              <a:noAutofit/>
            </a:bodyPr>
            <a:lstStyle/>
            <a:p>
              <a:pPr marL="138113" lvl="0" indent="-138113" algn="l" defTabSz="7112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+mj-lt"/>
                <a:buNone/>
              </a:pPr>
              <a:r>
                <a:rPr lang="en-AU" sz="1400" b="1" kern="1200" dirty="0"/>
                <a:t>1. Establish key information about  qualifications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659EFCC-5573-464D-909E-19D7998A3D9C}"/>
                </a:ext>
              </a:extLst>
            </p:cNvPr>
            <p:cNvSpPr/>
            <p:nvPr/>
          </p:nvSpPr>
          <p:spPr>
            <a:xfrm>
              <a:off x="455847" y="2482318"/>
              <a:ext cx="1782411" cy="2438256"/>
            </a:xfrm>
            <a:custGeom>
              <a:avLst/>
              <a:gdLst>
                <a:gd name="connsiteX0" fmla="*/ 0 w 1782411"/>
                <a:gd name="connsiteY0" fmla="*/ 0 h 2438256"/>
                <a:gd name="connsiteX1" fmla="*/ 1782411 w 1782411"/>
                <a:gd name="connsiteY1" fmla="*/ 0 h 2438256"/>
                <a:gd name="connsiteX2" fmla="*/ 1782411 w 1782411"/>
                <a:gd name="connsiteY2" fmla="*/ 2438256 h 2438256"/>
                <a:gd name="connsiteX3" fmla="*/ 0 w 1782411"/>
                <a:gd name="connsiteY3" fmla="*/ 2438256 h 2438256"/>
                <a:gd name="connsiteX4" fmla="*/ 0 w 1782411"/>
                <a:gd name="connsiteY4" fmla="*/ 0 h 243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411" h="2438256">
                  <a:moveTo>
                    <a:pt x="0" y="0"/>
                  </a:moveTo>
                  <a:lnTo>
                    <a:pt x="1782411" y="0"/>
                  </a:lnTo>
                  <a:lnTo>
                    <a:pt x="1782411" y="2438256"/>
                  </a:lnTo>
                  <a:lnTo>
                    <a:pt x="0" y="24382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indent="0" algn="l" defTabSz="555625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 typeface="Arial" panose="020B0604020202020204" pitchFamily="34" charset="0"/>
                <a:buNone/>
              </a:pPr>
              <a:r>
                <a:rPr lang="en-AU" sz="1250" b="1" kern="1200" dirty="0"/>
                <a:t>What is the qualification?</a:t>
              </a:r>
            </a:p>
            <a:p>
              <a:pPr marL="88900" lvl="2" indent="-88900" algn="l" defTabSz="555625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en-AU" sz="1250" kern="1200" dirty="0"/>
                <a:t>Name and level</a:t>
              </a:r>
            </a:p>
            <a:p>
              <a:pPr marL="88900" lvl="2" indent="-88900" algn="l" defTabSz="555625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en-AU" sz="1250" kern="1200" dirty="0"/>
                <a:t>Date of award</a:t>
              </a:r>
            </a:p>
            <a:p>
              <a:pPr marL="88900" lvl="2" indent="-88900" algn="l" defTabSz="555625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en-AU" sz="1250" kern="1200" dirty="0"/>
                <a:t>Awarding institution</a:t>
              </a:r>
            </a:p>
            <a:p>
              <a:pPr marL="88900" lvl="2" indent="-88900" algn="l" defTabSz="555625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en-AU" sz="1250" kern="1200" dirty="0"/>
                <a:t>Volume of learning</a:t>
              </a:r>
            </a:p>
            <a:p>
              <a:pPr marL="88900" lvl="2" indent="-88900" algn="l" defTabSz="555625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en-AU" sz="1250" kern="1200" dirty="0"/>
                <a:t>Admission requirements</a:t>
              </a:r>
            </a:p>
            <a:p>
              <a:pPr marL="88900" lvl="2" indent="-88900" algn="l" defTabSz="555625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en-AU" sz="1250" kern="1200" dirty="0"/>
                <a:t>Program requirements</a:t>
              </a:r>
            </a:p>
            <a:p>
              <a:pPr marL="88900" lvl="2" indent="-88900" algn="l" defTabSz="555625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en-AU" sz="1250" kern="1200" dirty="0"/>
                <a:t>Purpose of qualification</a:t>
              </a:r>
            </a:p>
            <a:p>
              <a:pPr marL="88900" lvl="2" indent="-88900" algn="l" defTabSz="555625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en-AU" sz="1250" kern="1200" dirty="0"/>
                <a:t>Previous qualification(s)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99F6F4-E109-4744-A847-E011CE26908D}"/>
                </a:ext>
              </a:extLst>
            </p:cNvPr>
            <p:cNvSpPr/>
            <p:nvPr/>
          </p:nvSpPr>
          <p:spPr>
            <a:xfrm>
              <a:off x="2467861" y="1255118"/>
              <a:ext cx="2228013" cy="1061024"/>
            </a:xfrm>
            <a:custGeom>
              <a:avLst/>
              <a:gdLst>
                <a:gd name="connsiteX0" fmla="*/ 0 w 2228013"/>
                <a:gd name="connsiteY0" fmla="*/ 0 h 1061024"/>
                <a:gd name="connsiteX1" fmla="*/ 1697501 w 2228013"/>
                <a:gd name="connsiteY1" fmla="*/ 0 h 1061024"/>
                <a:gd name="connsiteX2" fmla="*/ 2228013 w 2228013"/>
                <a:gd name="connsiteY2" fmla="*/ 530512 h 1061024"/>
                <a:gd name="connsiteX3" fmla="*/ 1697501 w 2228013"/>
                <a:gd name="connsiteY3" fmla="*/ 1061024 h 1061024"/>
                <a:gd name="connsiteX4" fmla="*/ 0 w 2228013"/>
                <a:gd name="connsiteY4" fmla="*/ 1061024 h 1061024"/>
                <a:gd name="connsiteX5" fmla="*/ 530512 w 2228013"/>
                <a:gd name="connsiteY5" fmla="*/ 530512 h 1061024"/>
                <a:gd name="connsiteX6" fmla="*/ 0 w 2228013"/>
                <a:gd name="connsiteY6" fmla="*/ 0 h 106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8013" h="1061024">
                  <a:moveTo>
                    <a:pt x="0" y="0"/>
                  </a:moveTo>
                  <a:lnTo>
                    <a:pt x="1697501" y="0"/>
                  </a:lnTo>
                  <a:lnTo>
                    <a:pt x="2228013" y="530512"/>
                  </a:lnTo>
                  <a:lnTo>
                    <a:pt x="1697501" y="1061024"/>
                  </a:lnTo>
                  <a:lnTo>
                    <a:pt x="0" y="1061024"/>
                  </a:lnTo>
                  <a:lnTo>
                    <a:pt x="530512" y="530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000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0512" tIns="21336" rIns="530512" bIns="21336" numCol="1" spcCol="1270" anchor="ctr" anchorCtr="0">
              <a:noAutofit/>
            </a:bodyPr>
            <a:lstStyle/>
            <a:p>
              <a:pPr marL="138113" lvl="0" indent="-138113" algn="l" defTabSz="7112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+mj-lt"/>
                <a:buNone/>
              </a:pPr>
              <a:r>
                <a:rPr lang="en-AU" sz="1400" b="1" kern="1200" dirty="0"/>
                <a:t>2. Identify assessment issue(s)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05F81B-1D1D-486B-A75D-E13A4E36D7D0}"/>
                </a:ext>
              </a:extLst>
            </p:cNvPr>
            <p:cNvSpPr/>
            <p:nvPr/>
          </p:nvSpPr>
          <p:spPr>
            <a:xfrm>
              <a:off x="2467861" y="2482318"/>
              <a:ext cx="1782411" cy="2438256"/>
            </a:xfrm>
            <a:custGeom>
              <a:avLst/>
              <a:gdLst>
                <a:gd name="connsiteX0" fmla="*/ 0 w 1782411"/>
                <a:gd name="connsiteY0" fmla="*/ 0 h 2438256"/>
                <a:gd name="connsiteX1" fmla="*/ 1782411 w 1782411"/>
                <a:gd name="connsiteY1" fmla="*/ 0 h 2438256"/>
                <a:gd name="connsiteX2" fmla="*/ 1782411 w 1782411"/>
                <a:gd name="connsiteY2" fmla="*/ 2438256 h 2438256"/>
                <a:gd name="connsiteX3" fmla="*/ 0 w 1782411"/>
                <a:gd name="connsiteY3" fmla="*/ 2438256 h 2438256"/>
                <a:gd name="connsiteX4" fmla="*/ 0 w 1782411"/>
                <a:gd name="connsiteY4" fmla="*/ 0 h 243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411" h="2438256">
                  <a:moveTo>
                    <a:pt x="0" y="0"/>
                  </a:moveTo>
                  <a:lnTo>
                    <a:pt x="1782411" y="0"/>
                  </a:lnTo>
                  <a:lnTo>
                    <a:pt x="1782411" y="2438256"/>
                  </a:lnTo>
                  <a:lnTo>
                    <a:pt x="0" y="24382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indent="0" algn="l" defTabSz="555625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None/>
              </a:pPr>
              <a:r>
                <a:rPr lang="en-AU" sz="1250" b="1" kern="1200" dirty="0"/>
                <a:t>What level is the issue?</a:t>
              </a:r>
            </a:p>
            <a:p>
              <a:pPr marL="114300" lvl="2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 typeface="+mj-lt"/>
                <a:buAutoNum type="arabicPeriod"/>
              </a:pPr>
              <a:r>
                <a:rPr lang="en-AU" sz="1250" kern="1200" dirty="0"/>
                <a:t>Education system</a:t>
              </a:r>
            </a:p>
            <a:p>
              <a:pPr marL="114300" lvl="2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 typeface="+mj-lt"/>
                <a:buAutoNum type="arabicPeriod"/>
              </a:pPr>
              <a:r>
                <a:rPr lang="en-AU" sz="1250" kern="1200" dirty="0"/>
                <a:t>Institution</a:t>
              </a:r>
            </a:p>
            <a:p>
              <a:pPr marL="114300" lvl="2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 typeface="+mj-lt"/>
                <a:buAutoNum type="arabicPeriod"/>
              </a:pPr>
              <a:r>
                <a:rPr lang="en-AU" sz="1250" kern="1200" dirty="0"/>
                <a:t>Qualification 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BF2657-0DFF-4F85-A838-73A5DE95698C}"/>
                </a:ext>
              </a:extLst>
            </p:cNvPr>
            <p:cNvSpPr/>
            <p:nvPr/>
          </p:nvSpPr>
          <p:spPr>
            <a:xfrm>
              <a:off x="4479875" y="1255118"/>
              <a:ext cx="2228013" cy="1061024"/>
            </a:xfrm>
            <a:custGeom>
              <a:avLst/>
              <a:gdLst>
                <a:gd name="connsiteX0" fmla="*/ 0 w 2228013"/>
                <a:gd name="connsiteY0" fmla="*/ 0 h 1061024"/>
                <a:gd name="connsiteX1" fmla="*/ 1697501 w 2228013"/>
                <a:gd name="connsiteY1" fmla="*/ 0 h 1061024"/>
                <a:gd name="connsiteX2" fmla="*/ 2228013 w 2228013"/>
                <a:gd name="connsiteY2" fmla="*/ 530512 h 1061024"/>
                <a:gd name="connsiteX3" fmla="*/ 1697501 w 2228013"/>
                <a:gd name="connsiteY3" fmla="*/ 1061024 h 1061024"/>
                <a:gd name="connsiteX4" fmla="*/ 0 w 2228013"/>
                <a:gd name="connsiteY4" fmla="*/ 1061024 h 1061024"/>
                <a:gd name="connsiteX5" fmla="*/ 530512 w 2228013"/>
                <a:gd name="connsiteY5" fmla="*/ 530512 h 1061024"/>
                <a:gd name="connsiteX6" fmla="*/ 0 w 2228013"/>
                <a:gd name="connsiteY6" fmla="*/ 0 h 106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8013" h="1061024">
                  <a:moveTo>
                    <a:pt x="0" y="0"/>
                  </a:moveTo>
                  <a:lnTo>
                    <a:pt x="1697501" y="0"/>
                  </a:lnTo>
                  <a:lnTo>
                    <a:pt x="2228013" y="530512"/>
                  </a:lnTo>
                  <a:lnTo>
                    <a:pt x="1697501" y="1061024"/>
                  </a:lnTo>
                  <a:lnTo>
                    <a:pt x="0" y="1061024"/>
                  </a:lnTo>
                  <a:lnTo>
                    <a:pt x="530512" y="530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8657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-970242"/>
                <a:satOff val="-55952"/>
                <a:lumOff val="57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0512" tIns="21336" rIns="530512" bIns="21336" numCol="1" spcCol="1270" anchor="ctr" anchorCtr="0">
              <a:noAutofit/>
            </a:bodyPr>
            <a:lstStyle/>
            <a:p>
              <a:pPr marL="138113" lvl="0" indent="-138113" algn="l" defTabSz="7112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AU" sz="1400" b="1" kern="1200" dirty="0"/>
                <a:t>3. Research issue(s) and document evidence 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DD2A01E-F887-429D-9517-9A2B0F2EA1AA}"/>
                </a:ext>
              </a:extLst>
            </p:cNvPr>
            <p:cNvSpPr/>
            <p:nvPr/>
          </p:nvSpPr>
          <p:spPr>
            <a:xfrm>
              <a:off x="4479875" y="2482318"/>
              <a:ext cx="1782411" cy="2438256"/>
            </a:xfrm>
            <a:custGeom>
              <a:avLst/>
              <a:gdLst>
                <a:gd name="connsiteX0" fmla="*/ 0 w 1782411"/>
                <a:gd name="connsiteY0" fmla="*/ 0 h 2438256"/>
                <a:gd name="connsiteX1" fmla="*/ 1782411 w 1782411"/>
                <a:gd name="connsiteY1" fmla="*/ 0 h 2438256"/>
                <a:gd name="connsiteX2" fmla="*/ 1782411 w 1782411"/>
                <a:gd name="connsiteY2" fmla="*/ 2438256 h 2438256"/>
                <a:gd name="connsiteX3" fmla="*/ 0 w 1782411"/>
                <a:gd name="connsiteY3" fmla="*/ 2438256 h 2438256"/>
                <a:gd name="connsiteX4" fmla="*/ 0 w 1782411"/>
                <a:gd name="connsiteY4" fmla="*/ 0 h 243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411" h="2438256">
                  <a:moveTo>
                    <a:pt x="0" y="0"/>
                  </a:moveTo>
                  <a:lnTo>
                    <a:pt x="1782411" y="0"/>
                  </a:lnTo>
                  <a:lnTo>
                    <a:pt x="1782411" y="2438256"/>
                  </a:lnTo>
                  <a:lnTo>
                    <a:pt x="0" y="24382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indent="0" algn="l" defTabSz="555625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None/>
              </a:pPr>
              <a:r>
                <a:rPr lang="en-AU" sz="1250" b="1" kern="1200" dirty="0"/>
                <a:t>Use the CEP and other authoritative sources</a:t>
              </a:r>
            </a:p>
            <a:p>
              <a:pPr marL="114300" lvl="2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en-AU" sz="1250" kern="1200" dirty="0"/>
                <a:t>Document key research results relevant to the identified issue(s) </a:t>
              </a:r>
            </a:p>
            <a:p>
              <a:pPr marL="114300" lvl="2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en-AU" sz="1250" kern="1200" dirty="0"/>
                <a:t>Where is it pointing to on the AQF e.g. Bachelor or Associate Degree?</a:t>
              </a:r>
            </a:p>
            <a:p>
              <a:pPr marL="114300" lvl="2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en-AU" sz="1250" kern="1200" dirty="0"/>
                <a:t>Use previous cases where available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0AC602F-B5D7-4187-9DE5-2989B58440D2}"/>
                </a:ext>
              </a:extLst>
            </p:cNvPr>
            <p:cNvSpPr/>
            <p:nvPr/>
          </p:nvSpPr>
          <p:spPr>
            <a:xfrm>
              <a:off x="6491888" y="1255118"/>
              <a:ext cx="2228013" cy="1061024"/>
            </a:xfrm>
            <a:custGeom>
              <a:avLst/>
              <a:gdLst>
                <a:gd name="connsiteX0" fmla="*/ 0 w 2228013"/>
                <a:gd name="connsiteY0" fmla="*/ 0 h 1061024"/>
                <a:gd name="connsiteX1" fmla="*/ 1697501 w 2228013"/>
                <a:gd name="connsiteY1" fmla="*/ 0 h 1061024"/>
                <a:gd name="connsiteX2" fmla="*/ 2228013 w 2228013"/>
                <a:gd name="connsiteY2" fmla="*/ 530512 h 1061024"/>
                <a:gd name="connsiteX3" fmla="*/ 1697501 w 2228013"/>
                <a:gd name="connsiteY3" fmla="*/ 1061024 h 1061024"/>
                <a:gd name="connsiteX4" fmla="*/ 0 w 2228013"/>
                <a:gd name="connsiteY4" fmla="*/ 1061024 h 1061024"/>
                <a:gd name="connsiteX5" fmla="*/ 530512 w 2228013"/>
                <a:gd name="connsiteY5" fmla="*/ 530512 h 1061024"/>
                <a:gd name="connsiteX6" fmla="*/ 0 w 2228013"/>
                <a:gd name="connsiteY6" fmla="*/ 0 h 106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8013" h="1061024">
                  <a:moveTo>
                    <a:pt x="0" y="0"/>
                  </a:moveTo>
                  <a:lnTo>
                    <a:pt x="1697501" y="0"/>
                  </a:lnTo>
                  <a:lnTo>
                    <a:pt x="2228013" y="530512"/>
                  </a:lnTo>
                  <a:lnTo>
                    <a:pt x="1697501" y="1061024"/>
                  </a:lnTo>
                  <a:lnTo>
                    <a:pt x="0" y="1061024"/>
                  </a:lnTo>
                  <a:lnTo>
                    <a:pt x="530512" y="530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2A8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0512" tIns="21336" rIns="530512" bIns="21336" numCol="1" spcCol="1270" anchor="ctr" anchorCtr="0">
              <a:noAutofit/>
            </a:bodyPr>
            <a:lstStyle/>
            <a:p>
              <a:pPr marL="138113" lvl="0" indent="-138113" algn="l" defTabSz="7112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 typeface="+mj-lt"/>
                <a:buNone/>
              </a:pPr>
              <a:r>
                <a:rPr lang="en-AU" sz="1400" b="1" kern="1200" dirty="0"/>
                <a:t>4. Resolve issue(s) to make a decision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73077F-220F-4A5A-9B49-78E5D1701BBF}"/>
                </a:ext>
              </a:extLst>
            </p:cNvPr>
            <p:cNvSpPr/>
            <p:nvPr/>
          </p:nvSpPr>
          <p:spPr>
            <a:xfrm>
              <a:off x="6491888" y="2482318"/>
              <a:ext cx="2040552" cy="2438256"/>
            </a:xfrm>
            <a:custGeom>
              <a:avLst/>
              <a:gdLst>
                <a:gd name="connsiteX0" fmla="*/ 0 w 1782411"/>
                <a:gd name="connsiteY0" fmla="*/ 0 h 2438256"/>
                <a:gd name="connsiteX1" fmla="*/ 1782411 w 1782411"/>
                <a:gd name="connsiteY1" fmla="*/ 0 h 2438256"/>
                <a:gd name="connsiteX2" fmla="*/ 1782411 w 1782411"/>
                <a:gd name="connsiteY2" fmla="*/ 2438256 h 2438256"/>
                <a:gd name="connsiteX3" fmla="*/ 0 w 1782411"/>
                <a:gd name="connsiteY3" fmla="*/ 2438256 h 2438256"/>
                <a:gd name="connsiteX4" fmla="*/ 0 w 1782411"/>
                <a:gd name="connsiteY4" fmla="*/ 0 h 243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411" h="2438256">
                  <a:moveTo>
                    <a:pt x="0" y="0"/>
                  </a:moveTo>
                  <a:lnTo>
                    <a:pt x="1782411" y="0"/>
                  </a:lnTo>
                  <a:lnTo>
                    <a:pt x="1782411" y="2438256"/>
                  </a:lnTo>
                  <a:lnTo>
                    <a:pt x="0" y="24382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57150" lvl="1" indent="0" algn="l" defTabSz="555625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None/>
              </a:pPr>
              <a:r>
                <a:rPr lang="en-AU" sz="1250" b="1" kern="1200" dirty="0"/>
                <a:t>Weigh up the information</a:t>
              </a:r>
            </a:p>
            <a:p>
              <a:pPr marL="114300" lvl="2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en-AU" sz="1250" kern="1200" dirty="0"/>
                <a:t>Assess the key information and make a decision on balance of all the evidence</a:t>
              </a:r>
            </a:p>
            <a:p>
              <a:pPr marL="114300" lvl="2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en-AU" sz="1250" kern="1200" dirty="0"/>
                <a:t>Have you adequately addressed the key issue(s)?</a:t>
              </a:r>
            </a:p>
            <a:p>
              <a:pPr marL="114300" lvl="2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en-AU" sz="1250" kern="1200" dirty="0"/>
                <a:t>What are the key risks and how can they be managed?</a:t>
              </a:r>
            </a:p>
            <a:p>
              <a:pPr marL="114300" lvl="2" indent="-114300" algn="l" defTabSz="555625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en-AU" sz="1250" kern="1200" dirty="0"/>
                <a:t>Can you defend your decision?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349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Route (Two Pins With A Path) with solid fill">
            <a:extLst>
              <a:ext uri="{FF2B5EF4-FFF2-40B4-BE49-F238E27FC236}">
                <a16:creationId xmlns:a16="http://schemas.microsoft.com/office/drawing/2014/main" id="{CAFEB465-6A28-4B39-B468-8070A23FEE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038" y="4126140"/>
            <a:ext cx="396000" cy="396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63DB31F-6F15-4BA9-B8A6-0D1D7B3E7439}"/>
              </a:ext>
            </a:extLst>
          </p:cNvPr>
          <p:cNvSpPr/>
          <p:nvPr/>
        </p:nvSpPr>
        <p:spPr>
          <a:xfrm>
            <a:off x="460929" y="1995384"/>
            <a:ext cx="4471111" cy="2594971"/>
          </a:xfrm>
          <a:prstGeom prst="roundRect">
            <a:avLst>
              <a:gd name="adj" fmla="val 8161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rIns="36000" numCol="1"/>
          <a:lstStyle/>
          <a:p>
            <a:pPr marL="0" lvl="0" indent="0" algn="l" defTabSz="1066800">
              <a:lnSpc>
                <a:spcPct val="90000"/>
              </a:lnSpc>
              <a:spcAft>
                <a:spcPts val="500"/>
              </a:spcAft>
              <a:buNone/>
            </a:pPr>
            <a:r>
              <a:rPr lang="en-AU" sz="2400" b="1" kern="1200" dirty="0">
                <a:solidFill>
                  <a:schemeClr val="tx1"/>
                </a:solidFill>
              </a:rPr>
              <a:t>1. Qualification details</a:t>
            </a:r>
          </a:p>
          <a:p>
            <a:pPr marL="88900" lvl="1">
              <a:spcAft>
                <a:spcPts val="400"/>
              </a:spcAft>
            </a:pPr>
            <a:r>
              <a:rPr lang="en-AU" sz="1550" dirty="0"/>
              <a:t>The applicant:</a:t>
            </a:r>
          </a:p>
          <a:p>
            <a:pPr marL="268288" lvl="1" indent="-1793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550" dirty="0"/>
              <a:t>seeks admission to a Masters of Science at an Australian university</a:t>
            </a:r>
          </a:p>
          <a:p>
            <a:pPr marL="268288" lvl="1" indent="-1793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550" dirty="0"/>
              <a:t>completed a Bachelor of Science, awarded in 2016 by Salem State University, USA</a:t>
            </a:r>
          </a:p>
          <a:p>
            <a:pPr marL="268288" lvl="1" indent="-1793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550" dirty="0"/>
              <a:t>also completed a 4-year </a:t>
            </a:r>
            <a:r>
              <a:rPr lang="en-AU" sz="1550" i="1" dirty="0" err="1"/>
              <a:t>Licenciada</a:t>
            </a:r>
            <a:r>
              <a:rPr lang="en-AU" sz="1550" dirty="0"/>
              <a:t> awarded in 2013 by the </a:t>
            </a:r>
            <a:r>
              <a:rPr lang="en-AU" sz="1550" i="1" dirty="0"/>
              <a:t>Superior de </a:t>
            </a:r>
            <a:r>
              <a:rPr lang="en-AU" sz="1550" i="1" dirty="0" err="1"/>
              <a:t>Tecnologia</a:t>
            </a:r>
            <a:r>
              <a:rPr lang="en-AU" sz="1550" i="1" dirty="0"/>
              <a:t> de </a:t>
            </a:r>
            <a:r>
              <a:rPr lang="en-AU" sz="1550" i="1" dirty="0" err="1"/>
              <a:t>Saude</a:t>
            </a:r>
            <a:r>
              <a:rPr lang="en-AU" sz="1550" i="1" dirty="0"/>
              <a:t> de </a:t>
            </a:r>
            <a:r>
              <a:rPr lang="en-AU" sz="1550" i="1" dirty="0" err="1"/>
              <a:t>Lisboa</a:t>
            </a:r>
            <a:r>
              <a:rPr lang="en-AU" sz="1550" i="1" dirty="0"/>
              <a:t> </a:t>
            </a:r>
            <a:r>
              <a:rPr lang="en-AU" sz="1550" i="0" dirty="0"/>
              <a:t>(</a:t>
            </a:r>
            <a:r>
              <a:rPr lang="en-AU" sz="1550" dirty="0"/>
              <a:t>Portugal)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3C9DA2-7920-4E3C-A582-45ADEEEEBA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13" r="12166"/>
          <a:stretch/>
        </p:blipFill>
        <p:spPr>
          <a:xfrm>
            <a:off x="5405963" y="2042030"/>
            <a:ext cx="2080887" cy="163310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88C12E-75F6-48E1-B6D9-60D636865B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5208" y="2715944"/>
            <a:ext cx="2384827" cy="34652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B187FB34-DC17-40FF-A977-116464ECDFBF}"/>
              </a:ext>
            </a:extLst>
          </p:cNvPr>
          <p:cNvSpPr/>
          <p:nvPr/>
        </p:nvSpPr>
        <p:spPr>
          <a:xfrm rot="1329271">
            <a:off x="6881009" y="2598692"/>
            <a:ext cx="423709" cy="2602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9EDD201-ABD5-42C7-9B7F-321CDF0322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79" t="60517" r="13100" b="19111"/>
          <a:stretch/>
        </p:blipFill>
        <p:spPr>
          <a:xfrm>
            <a:off x="5379148" y="3793017"/>
            <a:ext cx="3369316" cy="70573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F1035639-FC59-4187-BC0A-BD8872DD6386}"/>
              </a:ext>
            </a:extLst>
          </p:cNvPr>
          <p:cNvSpPr/>
          <p:nvPr/>
        </p:nvSpPr>
        <p:spPr>
          <a:xfrm rot="5400000">
            <a:off x="6168152" y="3545582"/>
            <a:ext cx="556507" cy="31524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7171CC5-08DA-457A-AC6A-C7E6A509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36" y="343292"/>
            <a:ext cx="8067704" cy="502647"/>
          </a:xfrm>
        </p:spPr>
        <p:txBody>
          <a:bodyPr>
            <a:normAutofit/>
          </a:bodyPr>
          <a:lstStyle/>
          <a:p>
            <a:pPr marL="1881188" indent="-1881188"/>
            <a:r>
              <a:rPr lang="en-AU" sz="3000" b="1" u="sng" dirty="0">
                <a:solidFill>
                  <a:schemeClr val="tx1"/>
                </a:solidFill>
              </a:rPr>
              <a:t>Case study</a:t>
            </a:r>
            <a:r>
              <a:rPr lang="en-AU" sz="3000" b="1" dirty="0">
                <a:solidFill>
                  <a:schemeClr val="tx1"/>
                </a:solidFill>
              </a:rPr>
              <a:t>: USA Bachelor degree</a:t>
            </a:r>
            <a:endParaRPr lang="en-AU" sz="3000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BB8838-7E3F-4AE8-A8B3-49616364EB34}"/>
              </a:ext>
            </a:extLst>
          </p:cNvPr>
          <p:cNvGrpSpPr/>
          <p:nvPr/>
        </p:nvGrpSpPr>
        <p:grpSpPr>
          <a:xfrm>
            <a:off x="464736" y="917947"/>
            <a:ext cx="8136904" cy="864096"/>
            <a:chOff x="451010" y="988988"/>
            <a:chExt cx="8228254" cy="781438"/>
          </a:xfrm>
        </p:grpSpPr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E2DE8463-8656-400E-95DB-6F24B2609427}"/>
                </a:ext>
              </a:extLst>
            </p:cNvPr>
            <p:cNvSpPr txBox="1">
              <a:spLocks/>
            </p:cNvSpPr>
            <p:nvPr/>
          </p:nvSpPr>
          <p:spPr>
            <a:xfrm>
              <a:off x="451010" y="988988"/>
              <a:ext cx="8228254" cy="781438"/>
            </a:xfrm>
            <a:prstGeom prst="roundRect">
              <a:avLst>
                <a:gd name="adj" fmla="val 19310"/>
              </a:avLst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108000" tIns="0" rIns="0" bIns="0" rtlCol="0" anchor="t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500" kern="1200">
                  <a:solidFill>
                    <a:srgbClr val="002D3F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marL="90488" indent="-90488">
                <a:spcBef>
                  <a:spcPts val="0"/>
                </a:spcBef>
              </a:pPr>
              <a:r>
                <a:rPr lang="en-AU" sz="1600" b="1" dirty="0">
                  <a:solidFill>
                    <a:schemeClr val="tx1"/>
                  </a:solidFill>
                </a:rPr>
                <a:t>Methodology</a:t>
              </a:r>
            </a:p>
          </p:txBody>
        </p:sp>
        <p:graphicFrame>
          <p:nvGraphicFramePr>
            <p:cNvPr id="22" name="Diagram 21">
              <a:extLst>
                <a:ext uri="{FF2B5EF4-FFF2-40B4-BE49-F238E27FC236}">
                  <a16:creationId xmlns:a16="http://schemas.microsoft.com/office/drawing/2014/main" id="{1BE7653F-C58A-443E-B4AC-8937B31F83A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26161940"/>
                </p:ext>
              </p:extLst>
            </p:nvPr>
          </p:nvGraphicFramePr>
          <p:xfrm>
            <a:off x="684985" y="1272169"/>
            <a:ext cx="7847455" cy="4331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24478066"/>
      </p:ext>
    </p:extLst>
  </p:cSld>
  <p:clrMapOvr>
    <a:masterClrMapping/>
  </p:clrMapOvr>
</p:sld>
</file>

<file path=ppt/theme/theme1.xml><?xml version="1.0" encoding="utf-8"?>
<a:theme xmlns:a="http://schemas.openxmlformats.org/drawingml/2006/main" name="2_Cover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7EBA71-21F7-4875-9EC0-E2E871BD726E}" vid="{C1130F24-8C06-4FC3-8BB0-31AA841E3158}"/>
    </a:ext>
  </a:extLst>
</a:theme>
</file>

<file path=ppt/theme/theme2.xml><?xml version="1.0" encoding="utf-8"?>
<a:theme xmlns:a="http://schemas.openxmlformats.org/drawingml/2006/main" name="2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7EBA71-21F7-4875-9EC0-E2E871BD726E}" vid="{7F349792-24D5-458E-A4C2-D619AF20AAB1}"/>
    </a:ext>
  </a:extLst>
</a:theme>
</file>

<file path=ppt/theme/theme3.xml><?xml version="1.0" encoding="utf-8"?>
<a:theme xmlns:a="http://schemas.openxmlformats.org/drawingml/2006/main" name="4_Nav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7EBA71-21F7-4875-9EC0-E2E871BD726E}" vid="{6B740B3B-71B5-4177-A148-68082F97FE7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A1FA163F83FC4DA7B02D4604972D30" ma:contentTypeVersion="22" ma:contentTypeDescription="Create a new document." ma:contentTypeScope="" ma:versionID="820d9bd2ecc54e733feb8fe18188b3b2">
  <xsd:schema xmlns:xsd="http://www.w3.org/2001/XMLSchema" xmlns:xs="http://www.w3.org/2001/XMLSchema" xmlns:p="http://schemas.microsoft.com/office/2006/metadata/properties" xmlns:ns1="http://schemas.microsoft.com/sharepoint/v3" xmlns:ns2="e72c3662-d489-4d5c-a678-b18c0e8aeb72" xmlns:ns4="ac66cff4-b0ee-4863-94d2-8c70a4f03800" targetNamespace="http://schemas.microsoft.com/office/2006/metadata/properties" ma:root="true" ma:fieldsID="e6860e5649e0432c3fa075ea919db21a" ns1:_="" ns2:_="" ns4:_="">
    <xsd:import namespace="http://schemas.microsoft.com/sharepoint/v3"/>
    <xsd:import namespace="e72c3662-d489-4d5c-a678-b18c0e8aeb72"/>
    <xsd:import namespace="ac66cff4-b0ee-4863-94d2-8c70a4f0380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la020d86e283469abb02d1589f8af8a1" minOccurs="0"/>
                <xsd:element ref="ns2:TaxCatchAll" minOccurs="0"/>
                <xsd:element ref="ns2:TaxCatchAllLabel" minOccurs="0"/>
                <xsd:element ref="ns2:pfc532bc3d924724be3e431fa8a34286" minOccurs="0"/>
                <xsd:element ref="ns2:ItemPublishedDate" minOccurs="0"/>
                <xsd:element ref="ns2:ItemSubFunction" minOccurs="0"/>
                <xsd:element ref="ns2:idf49b01858c4ab7b49fec8a6554c79a" minOccurs="0"/>
                <xsd:element ref="ns1:RoutingRuleDescription" minOccurs="0"/>
                <xsd:element ref="ns4:DepartmentStrea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RoutingRuleDescription" ma:index="21" nillable="true" ma:displayName="Description" ma:description="" ma:internalName="Description0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c3662-d489-4d5c-a678-b18c0e8aeb72" elementFormDefault="qualified">
    <xsd:import namespace="http://schemas.microsoft.com/office/2006/documentManagement/types"/>
    <xsd:import namespace="http://schemas.microsoft.com/office/infopath/2007/PartnerControls"/>
    <xsd:element name="la020d86e283469abb02d1589f8af8a1" ma:index="10" nillable="true" ma:taxonomy="true" ma:internalName="la020d86e283469abb02d1589f8af8a1" ma:taxonomyFieldName="ItemFunction" ma:displayName="ItemFunction" ma:default="" ma:fieldId="{5a020d86-e283-469a-bb02-d1589f8af8a1}" ma:taxonomyMulti="true" ma:sspId="e520a5ab-959b-4497-846e-ecf021209760" ma:termSetId="500dca29-876a-49bd-b8dc-c6f28045653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d6138047-387a-4e95-b03f-01c654819da7}" ma:internalName="TaxCatchAll" ma:showField="CatchAllData" ma:web="e72c3662-d489-4d5c-a678-b18c0e8aeb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d6138047-387a-4e95-b03f-01c654819da7}" ma:internalName="TaxCatchAllLabel" ma:readOnly="true" ma:showField="CatchAllDataLabel" ma:web="e72c3662-d489-4d5c-a678-b18c0e8aeb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fc532bc3d924724be3e431fa8a34286" ma:index="14" nillable="true" ma:taxonomy="true" ma:internalName="pfc532bc3d924724be3e431fa8a34286" ma:taxonomyFieldName="ItemKeywords" ma:displayName="ItemKeywords" ma:default="" ma:fieldId="{9fc532bc-3d92-4724-be3e-431fa8a34286}" ma:taxonomyMulti="true" ma:sspId="e520a5ab-959b-4497-846e-ecf021209760" ma:termSetId="52ec04fe-4771-452d-bd1c-6f9c996c5bd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temPublishedDate" ma:index="16" nillable="true" ma:displayName="ItemPublishedDate" ma:format="DateOnly" ma:internalName="ItemPublishedDate">
      <xsd:simpleType>
        <xsd:restriction base="dms:DateTime"/>
      </xsd:simpleType>
    </xsd:element>
    <xsd:element name="ItemSubFunction" ma:index="17" nillable="true" ma:displayName="ItemSubFunction" ma:default="Resources" ma:format="Dropdown" ma:internalName="ItemSubFunction">
      <xsd:simpleType>
        <xsd:restriction base="dms:Choice">
          <xsd:enumeration value="Accounts Payable"/>
          <xsd:enumeration value="Advice and Support"/>
          <xsd:enumeration value="Approach to Market (ATM)/Tender Process"/>
          <xsd:enumeration value="Audit"/>
          <xsd:enumeration value="AusTender"/>
          <xsd:enumeration value="Branding"/>
          <xsd:enumeration value="Bullying and harassment"/>
          <xsd:enumeration value="Business continuity"/>
          <xsd:enumeration value="Case Study"/>
          <xsd:enumeration value="Child Safety"/>
          <xsd:enumeration value="Community of Practice"/>
          <xsd:enumeration value="Complaints"/>
          <xsd:enumeration value="4. Close Phase"/>
          <xsd:enumeration value="Communicate to the public"/>
          <xsd:enumeration value="Communicate to staff"/>
          <xsd:enumeration value="Confidentiality, Conflict of Interest, Probity and Risk"/>
          <xsd:enumeration value="Consultation"/>
          <xsd:enumeration value="Continuity"/>
          <xsd:enumeration value="Contracts"/>
          <xsd:enumeration value="Credit Card"/>
          <xsd:enumeration value="Delegated legislation"/>
          <xsd:enumeration value="Delegations and Authorisations Register"/>
          <xsd:enumeration value="Deregulation"/>
          <xsd:enumeration value="Domestic and family violence support"/>
          <xsd:enumeration value="Domestic travel"/>
          <xsd:enumeration value="Emergency"/>
          <xsd:enumeration value="Emergency plan and procedure"/>
          <xsd:enumeration value="Employee Responsibilities"/>
          <xsd:enumeration value="Employment Conditions"/>
          <xsd:enumeration value="Evaluation"/>
          <xsd:enumeration value="3. Execute Phase"/>
          <xsd:enumeration value="Financial Delegations"/>
          <xsd:enumeration value="Financial Framework (Supplementary Powers)"/>
          <xsd:enumeration value="Financial Viability"/>
          <xsd:enumeration value="Flexible working arrangements"/>
          <xsd:enumeration value="Forms and Templates"/>
          <xsd:enumeration value="Fraud"/>
          <xsd:enumeration value="General Procurement"/>
          <xsd:enumeration value="Good Receipting / Invoice Payments"/>
          <xsd:enumeration value="Grants"/>
          <xsd:enumeration value="Help guides"/>
          <xsd:enumeration value="HUB"/>
          <xsd:enumeration value="ICT"/>
          <xsd:enumeration value="Intellectual Property"/>
          <xsd:enumeration value="Ill or injured employees"/>
          <xsd:enumeration value="Indigenous Procurement Policy"/>
          <xsd:enumeration value="1. Initiate Phase"/>
          <xsd:enumeration value="Innovation"/>
          <xsd:enumeration value="Internal Communication"/>
          <xsd:enumeration value="International travel"/>
          <xsd:enumeration value="Intranet"/>
          <xsd:enumeration value="Leave"/>
          <xsd:enumeration value="Legislation Compliance"/>
          <xsd:enumeration value="Library"/>
          <xsd:enumeration value="Litigation"/>
          <xsd:enumeration value="Managing people concerns"/>
          <xsd:enumeration value="Media"/>
          <xsd:enumeration value="Non ICT Contractors"/>
          <xsd:enumeration value="Ombudsman"/>
          <xsd:enumeration value="Onboarding"/>
          <xsd:enumeration value="Other"/>
          <xsd:enumeration value="Outside work"/>
          <xsd:enumeration value="PDMS"/>
          <xsd:enumeration value="Performance development"/>
          <xsd:enumeration value="Pilot Program Management Framework"/>
          <xsd:enumeration value="Pilot Program Management Templates"/>
          <xsd:enumeration value="Placemats"/>
          <xsd:enumeration value="Policy Capability"/>
          <xsd:enumeration value="2. Plan Phase"/>
          <xsd:enumeration value="Practical Guide"/>
          <xsd:enumeration value="Primary legislation"/>
          <xsd:enumeration value="Privacy"/>
          <xsd:enumeration value="Probation"/>
          <xsd:enumeration value="Process Maps and Policies"/>
          <xsd:enumeration value="Procurement contracts"/>
          <xsd:enumeration value="Project Factsheets"/>
          <xsd:enumeration value="Project Management"/>
          <xsd:enumeration value="Project Management Framework"/>
          <xsd:enumeration value="Portfolio Project Office"/>
          <xsd:enumeration value="Recruitment"/>
          <xsd:enumeration value="Research and Analysis"/>
          <xsd:enumeration value="Resources"/>
          <xsd:enumeration value="Review of Action"/>
          <xsd:enumeration value="Risk"/>
          <xsd:enumeration value="Security"/>
          <xsd:enumeration value="Snapshots"/>
          <xsd:enumeration value="Social Media"/>
          <xsd:enumeration value="Stationery Orders"/>
          <xsd:enumeration value="Strategic Projects"/>
          <xsd:enumeration value="Strategic Papers"/>
          <xsd:enumeration value="Supporting employees with disability"/>
          <xsd:enumeration value="Tabling"/>
          <xsd:enumeration value="Template"/>
          <xsd:enumeration value="Travel"/>
          <xsd:enumeration value="Useful documents"/>
          <xsd:enumeration value="Web Publishing"/>
          <xsd:enumeration value="Work Health and Safety"/>
        </xsd:restriction>
      </xsd:simpleType>
    </xsd:element>
    <xsd:element name="idf49b01858c4ab7b49fec8a6554c79a" ma:index="18" nillable="true" ma:taxonomy="true" ma:internalName="idf49b01858c4ab7b49fec8a6554c79a" ma:taxonomyFieldName="ItemType" ma:displayName="ItemType" ma:default="" ma:fieldId="{2df49b01-858c-4ab7-b49f-ec8a6554c79a}" ma:sspId="e520a5ab-959b-4497-846e-ecf021209760" ma:termSetId="e61d93ee-2930-434d-a8ce-0180227df0f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6cff4-b0ee-4863-94d2-8c70a4f03800" elementFormDefault="qualified">
    <xsd:import namespace="http://schemas.microsoft.com/office/2006/documentManagement/types"/>
    <xsd:import namespace="http://schemas.microsoft.com/office/infopath/2007/PartnerControls"/>
    <xsd:element name="DepartmentStream" ma:index="23" nillable="true" ma:displayName="DepartmentStream" ma:format="RadioButtons" ma:internalName="DepartmentStream">
      <xsd:simpleType>
        <xsd:restriction base="dms:Choice">
          <xsd:enumeration value="Employment"/>
          <xsd:enumeration value="Educat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2c3662-d489-4d5c-a678-b18c0e8aeb72">
      <Value>1999</Value>
      <Value>1976</Value>
      <Value>1996</Value>
    </TaxCatchAll>
    <idf49b01858c4ab7b49fec8a6554c79a xmlns="e72c3662-d489-4d5c-a678-b18c0e8aeb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60f4875c-5740-43a9-8840-cfcba2da81bd</TermId>
        </TermInfo>
      </Terms>
    </idf49b01858c4ab7b49fec8a6554c79a>
    <DepartmentStream xmlns="ac66cff4-b0ee-4863-94d2-8c70a4f03800" xsi:nil="true"/>
    <pfc532bc3d924724be3e431fa8a34286 xmlns="e72c3662-d489-4d5c-a678-b18c0e8aeb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9706ad1b-dfa6-4d44-b515-12d7e5bc9d3f</TermId>
        </TermInfo>
      </Terms>
    </pfc532bc3d924724be3e431fa8a34286>
    <la020d86e283469abb02d1589f8af8a1 xmlns="e72c3662-d489-4d5c-a678-b18c0e8aeb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</TermName>
          <TermId xmlns="http://schemas.microsoft.com/office/infopath/2007/PartnerControls">9d5354d3-d1c2-4163-a4db-c06e4aa61e3a</TermId>
        </TermInfo>
      </Terms>
    </la020d86e283469abb02d1589f8af8a1>
    <ItemPublishedDate xmlns="e72c3662-d489-4d5c-a678-b18c0e8aeb72" xsi:nil="true"/>
    <PublishingExpirationDate xmlns="http://schemas.microsoft.com/sharepoint/v3" xsi:nil="true"/>
    <RoutingRuleDescription xmlns="http://schemas.microsoft.com/sharepoint/v3">0168_DE Powerpoint</RoutingRuleDescription>
    <PublishingStartDate xmlns="http://schemas.microsoft.com/sharepoint/v3" xsi:nil="true"/>
    <ItemSubFunction xmlns="e72c3662-d489-4d5c-a678-b18c0e8aeb72">Resources</ItemSubFunc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CB7174-F255-4ACF-9781-E6E359C19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2c3662-d489-4d5c-a678-b18c0e8aeb72"/>
    <ds:schemaRef ds:uri="ac66cff4-b0ee-4863-94d2-8c70a4f038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55A463-E88A-4765-9A1A-8834114F8F6A}">
  <ds:schemaRefs>
    <ds:schemaRef ds:uri="http://purl.org/dc/dcmitype/"/>
    <ds:schemaRef ds:uri="http://schemas.microsoft.com/sharepoint/v3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ac66cff4-b0ee-4863-94d2-8c70a4f03800"/>
    <ds:schemaRef ds:uri="http://purl.org/dc/elements/1.1/"/>
    <ds:schemaRef ds:uri="e72c3662-d489-4d5c-a678-b18c0e8aeb72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847B031-0593-4385-B3DD-91C3E65F4E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Template_Widescreen</Template>
  <TotalTime>3255</TotalTime>
  <Words>1381</Words>
  <Application>Microsoft Office PowerPoint</Application>
  <PresentationFormat>Custom</PresentationFormat>
  <Paragraphs>184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Archivo Narrow</vt:lpstr>
      <vt:lpstr>Arial</vt:lpstr>
      <vt:lpstr>Calibri</vt:lpstr>
      <vt:lpstr>Calibri Light</vt:lpstr>
      <vt:lpstr>Symbol</vt:lpstr>
      <vt:lpstr>2_Cover page</vt:lpstr>
      <vt:lpstr>2_White</vt:lpstr>
      <vt:lpstr>4_Navy</vt:lpstr>
      <vt:lpstr>Assessing overseas qualifications  Summer Institute on International Education, Japan 2022 </vt:lpstr>
      <vt:lpstr>Workshop outline</vt:lpstr>
      <vt:lpstr>Assessing qualifications for different purposes in Australia</vt:lpstr>
      <vt:lpstr>Australia’s recognition system and our role</vt:lpstr>
      <vt:lpstr>Our products and services </vt:lpstr>
      <vt:lpstr>Australian Qualifications Framework - our assessment benchmark</vt:lpstr>
      <vt:lpstr>Our qualitative assessment methodology (in brief)</vt:lpstr>
      <vt:lpstr>Our assessment methodology in practice</vt:lpstr>
      <vt:lpstr>Case study: USA Bachelor degree</vt:lpstr>
      <vt:lpstr>Case study: Assessment of USA Bachelor degree</vt:lpstr>
      <vt:lpstr>Case study: Assessment of USA Bachelor degree</vt:lpstr>
      <vt:lpstr>Case study: Key findings and outcome</vt:lpstr>
      <vt:lpstr>Key points</vt:lpstr>
    </vt:vector>
  </TitlesOfParts>
  <Company>Australian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0168_DE Powerpoint</dc:title>
  <dc:creator>BRENNAN,Kate</dc:creator>
  <cp:keywords>0168_DE Powerpoint</cp:keywords>
  <cp:lastModifiedBy>WILSON,Joanna</cp:lastModifiedBy>
  <cp:revision>369</cp:revision>
  <cp:lastPrinted>2022-08-18T01:00:34Z</cp:lastPrinted>
  <dcterms:created xsi:type="dcterms:W3CDTF">2021-01-05T02:59:23Z</dcterms:created>
  <dcterms:modified xsi:type="dcterms:W3CDTF">2022-08-25T10:24:40Z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67200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0x01010079A1FA163F83FC4DA7B02D4604972D30</vt:lpwstr>
  </property>
  <property fmtid="{D5CDD505-2E9C-101B-9397-08002B2CF9AE}" pid="6" name="Department Stream">
    <vt:lpwstr>Education</vt:lpwstr>
  </property>
  <property fmtid="{D5CDD505-2E9C-101B-9397-08002B2CF9AE}" pid="7" name="TemplateUrl">
    <vt:lpwstr/>
  </property>
  <property fmtid="{D5CDD505-2E9C-101B-9397-08002B2CF9AE}" pid="8" name="MSIP_Label_79d889eb-932f-4752-8739-64d25806ef64_Enabled">
    <vt:lpwstr>true</vt:lpwstr>
  </property>
  <property fmtid="{D5CDD505-2E9C-101B-9397-08002B2CF9AE}" pid="9" name="MSIP_Label_79d889eb-932f-4752-8739-64d25806ef64_SetDate">
    <vt:lpwstr>2022-06-10T07:23:39Z</vt:lpwstr>
  </property>
  <property fmtid="{D5CDD505-2E9C-101B-9397-08002B2CF9AE}" pid="10" name="MSIP_Label_79d889eb-932f-4752-8739-64d25806ef64_Method">
    <vt:lpwstr>Privileged</vt:lpwstr>
  </property>
  <property fmtid="{D5CDD505-2E9C-101B-9397-08002B2CF9AE}" pid="11" name="MSIP_Label_79d889eb-932f-4752-8739-64d25806ef64_Name">
    <vt:lpwstr>79d889eb-932f-4752-8739-64d25806ef64</vt:lpwstr>
  </property>
  <property fmtid="{D5CDD505-2E9C-101B-9397-08002B2CF9AE}" pid="12" name="MSIP_Label_79d889eb-932f-4752-8739-64d25806ef64_SiteId">
    <vt:lpwstr>dd0cfd15-4558-4b12-8bad-ea26984fc417</vt:lpwstr>
  </property>
  <property fmtid="{D5CDD505-2E9C-101B-9397-08002B2CF9AE}" pid="13" name="MSIP_Label_79d889eb-932f-4752-8739-64d25806ef64_ActionId">
    <vt:lpwstr>20a0e1c8-7f26-49c6-8b9b-dcbf8fabe1a1</vt:lpwstr>
  </property>
  <property fmtid="{D5CDD505-2E9C-101B-9397-08002B2CF9AE}" pid="14" name="MSIP_Label_79d889eb-932f-4752-8739-64d25806ef64_ContentBits">
    <vt:lpwstr>0</vt:lpwstr>
  </property>
  <property fmtid="{D5CDD505-2E9C-101B-9397-08002B2CF9AE}" pid="15" name="ItemKeywords">
    <vt:lpwstr>1996;#template|9706ad1b-dfa6-4d44-b515-12d7e5bc9d3f</vt:lpwstr>
  </property>
  <property fmtid="{D5CDD505-2E9C-101B-9397-08002B2CF9AE}" pid="16" name="ItemFunction">
    <vt:lpwstr>1976;#communication|9d5354d3-d1c2-4163-a4db-c06e4aa61e3a</vt:lpwstr>
  </property>
  <property fmtid="{D5CDD505-2E9C-101B-9397-08002B2CF9AE}" pid="17" name="ItemType">
    <vt:lpwstr>1999;#template|60f4875c-5740-43a9-8840-cfcba2da81bd</vt:lpwstr>
  </property>
</Properties>
</file>